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notesMasterIdLst>
    <p:notesMasterId r:id="rId48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1" r:id="rId22"/>
    <p:sldId id="283" r:id="rId23"/>
    <p:sldId id="284" r:id="rId24"/>
    <p:sldId id="294" r:id="rId25"/>
    <p:sldId id="299" r:id="rId26"/>
    <p:sldId id="285" r:id="rId27"/>
    <p:sldId id="289" r:id="rId28"/>
    <p:sldId id="292" r:id="rId29"/>
    <p:sldId id="286" r:id="rId30"/>
    <p:sldId id="300" r:id="rId31"/>
    <p:sldId id="301" r:id="rId32"/>
    <p:sldId id="287" r:id="rId33"/>
    <p:sldId id="288" r:id="rId34"/>
    <p:sldId id="302" r:id="rId35"/>
    <p:sldId id="303" r:id="rId36"/>
    <p:sldId id="290" r:id="rId37"/>
    <p:sldId id="291" r:id="rId38"/>
    <p:sldId id="293" r:id="rId39"/>
    <p:sldId id="296" r:id="rId40"/>
    <p:sldId id="295" r:id="rId41"/>
    <p:sldId id="297" r:id="rId42"/>
    <p:sldId id="298" r:id="rId43"/>
    <p:sldId id="260" r:id="rId44"/>
    <p:sldId id="264" r:id="rId45"/>
    <p:sldId id="265" r:id="rId46"/>
    <p:sldId id="266" r:id="rId4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4" y="44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549598-E497-D047-B21F-D5A956DA3A9D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8400401" cy="669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웹 종합 쇼핑몰 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8699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776" spc="-186" dirty="0" err="1">
                <a:solidFill>
                  <a:srgbClr val="373737"/>
                </a:solidFill>
              </a:rPr>
              <a:t>양홍엽</a:t>
            </a:r>
            <a:endParaRPr lang="ko-KR" altLang="en-US" sz="2776" spc="-186" dirty="0">
              <a:solidFill>
                <a:srgbClr val="373737"/>
              </a:solidFill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Lizard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Auction Shop</a:t>
            </a:r>
            <a:endParaRPr lang="en-US" altLang="ko-KR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명세서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데이터베이스 구성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프로젝트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수행경과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90683" y="1562100"/>
          <a:ext cx="15901915" cy="8163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13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/members/new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{name: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이름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email : “email@email.com , password : @AB12345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adress: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우편주소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tell : 010123456+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성공 후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폼 유효성 검사 실패 시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메시지 반환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폼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2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/login/error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에러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/members/login/error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실패 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에러 메시지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/{email}/emailConfirm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이메일 주소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이메일로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/{code}/codeFindCheck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 인증 성공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21428" y="1638300"/>
          <a:ext cx="16504570" cy="824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6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찾기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찾기위한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전화번호 인증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/memberUpdatePassword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재설정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 설정할 비밀번호 입력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후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/verifyCode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 확인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/phoneCheck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인증코드 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전화번호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전화번호로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나의 문의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나의 문의 전체 내역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447800" y="5981700"/>
          <a:ext cx="16001999" cy="350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2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25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메인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/AddScroll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더 많은 상품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무한 스크롤링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/load-more?page=2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추가 상품 정보 데이터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400 Bad Request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오시는 길 페이지 조회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지도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4" name="TextBox 8"/>
          <p:cNvSpPr txBox="1"/>
          <p:nvPr/>
        </p:nvSpPr>
        <p:spPr>
          <a:xfrm>
            <a:off x="885881" y="4821555"/>
            <a:ext cx="1651623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Main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5" name="표 10"/>
          <p:cNvGraphicFramePr>
            <a:graphicFrameLocks noGrp="1"/>
          </p:cNvGraphicFramePr>
          <p:nvPr/>
        </p:nvGraphicFramePr>
        <p:xfrm>
          <a:off x="1447800" y="1575632"/>
          <a:ext cx="15849598" cy="2752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6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탈퇴 사유 선택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 사유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성공 후 로그아웃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Item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03"/>
          <p:cNvGraphicFramePr/>
          <p:nvPr/>
        </p:nvGraphicFramePr>
        <p:xfrm>
          <a:off x="1014897" y="1290231"/>
          <a:ext cx="16256915" cy="9027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6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4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5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상품정보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이미지업로드 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“itemImgFile:  [123]”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정보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수정 폼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정보 조회 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(404 Not Found),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정보 수정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상품정보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이미지업로드 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“itemImgFile:  [456]”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수정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상품 수정 중 에러가 발생하였습니다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/items, /admin/items/{page}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관리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"searchDateType":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"searchSellStatus": "SELL",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"searchBy":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"searchQuery": "string"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페이지네이션 처리된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005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페이지 반환 및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최근 본 상품 쿠키에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(404 Not Found)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/choice/{itemValue}/{page}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,/item/items/{itemValue}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카테고리 상품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카테고리별 상품 페이지 페이지네이션 처리된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cart(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"/>
          <p:cNvGraphicFramePr>
            <a:graphicFrameLocks noGrp="1"/>
          </p:cNvGraphicFramePr>
          <p:nvPr/>
        </p:nvGraphicFramePr>
        <p:xfrm>
          <a:off x="1295400" y="1790700"/>
          <a:ext cx="15701124" cy="819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cart</a:t>
                      </a:r>
                      <a:endParaRPr lang="fr-FR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[{"cartItemId": 123, "ItemId": 1, "ItemNm": 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상품명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", "count": 2, "price": 10000}]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1,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cartItemId=123&amp;count=2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/bid/cart/{cartItemId}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상품 개별 입찰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itemId=1 &amp;&amp; newbidprice=1000,lowestbidprice=2000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정수를 입력해주세요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삭제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/orders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{"cartOrderDtoList":[{"cartItemId":123}], "impUid":"imp_123456789"}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 456}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주문할 상품을 선택해주세요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order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590477" y="2250876"/>
          <a:ext cx="17316525" cy="7102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1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77,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"totalPrice": 50000,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"makeMerchantUid": “123",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"impUid": “imp_12345"}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/orders, /orders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/{page}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내역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/cancel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취소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취소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/reOrder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재주문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장바구니에 담음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재주문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customerCenter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949837"/>
              </p:ext>
            </p:extLst>
          </p:nvPr>
        </p:nvGraphicFramePr>
        <p:xfrm>
          <a:off x="431032" y="1585125"/>
          <a:ext cx="17372766" cy="86091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0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0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게시판 전체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페이지네비게이션 처리된 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목록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5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사항작성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작성 폼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로그인 후 이용해주세요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작성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등록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customerCenter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updateSave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수정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comments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/add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댓글 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문의에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공지에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추가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/delete/{</a:t>
                      </a:r>
                      <a:r>
                        <a:rPr lang="en-US" altLang="ko-KR" sz="2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commentId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삭제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14956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기타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업데이트 상품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 dirty="0" err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크롤링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701032"/>
              </p:ext>
            </p:extLst>
          </p:nvPr>
        </p:nvGraphicFramePr>
        <p:xfrm>
          <a:off x="305882" y="1606601"/>
          <a:ext cx="17372518" cy="8415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0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/fetchBidData/{itemId}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단일 상품 그래프 최고가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최고가 그래프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6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/bid/{itemId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최고입찰금액 변동 시 최고금액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상품 최고금액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최고 입찰가 보다 입찰 가격이 낮습니다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원하는 사이트 크롤링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콘솔 원하는 데이터 출력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데이터베이스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2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listItem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업데이트된 상품갱신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최근 업데이트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recentViews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쿠키에 저장된 최근 본 상품 정보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/payment/{id}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결제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b="1" i="0" dirty="0" err="1">
                          <a:latin typeface="G마켓 산스 TTF Light"/>
                          <a:ea typeface="G마켓 산스 TTF Light"/>
                        </a:rPr>
                        <a:t>payment</a:t>
                      </a:r>
                      <a:r>
                        <a:rPr lang="fr-FR" altLang="ko-KR" b="1" i="0" dirty="0">
                          <a:latin typeface="G마켓 산스 TTF Light"/>
                          <a:ea typeface="G마켓 산스 TTF Light"/>
                        </a:rPr>
                        <a:t>/{id}</a:t>
                      </a: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결제할 상품이름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금액 표기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결제진행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payment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결제완료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해당 금액 결제 완료 후 구매이력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82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/chat/topic/messages</a:t>
                      </a:r>
                    </a:p>
                    <a:p>
                      <a:pPr algn="ctr" latinLnBrk="1">
                        <a:defRPr/>
                      </a:pP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Message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 err="1">
                          <a:latin typeface="G마켓 산스 TTF Light"/>
                          <a:ea typeface="G마켓 산스 TTF Light"/>
                        </a:rPr>
                        <a:t>웹소켓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 실시간 채팅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문의합니다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!,{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유저 이름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홍엽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 : 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377608"/>
                  </a:ext>
                </a:extLst>
              </a:tr>
              <a:tr h="1720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800" b="1" i="0" dirty="0">
                          <a:latin typeface="G마켓 산스 TTF Light"/>
                          <a:ea typeface="G마켓 산스 TTF Light"/>
                        </a:rPr>
                        <a:t>/chat/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current-user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실시간채팅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800" b="1" i="0" dirty="0">
                          <a:latin typeface="+mn-lt"/>
                          <a:ea typeface="+mn-ea"/>
                        </a:rPr>
                        <a:t>/chat/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current-user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로그인한 사람의 이름 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홍엽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7393408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2000" b="1" i="0" dirty="0">
                          <a:latin typeface="+mn-lt"/>
                          <a:ea typeface="+mn-ea"/>
                        </a:rPr>
                        <a:t>/chat/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current-role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실시간채팅의 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800" b="1" i="0" dirty="0">
                          <a:latin typeface="+mn-lt"/>
                          <a:ea typeface="+mn-ea"/>
                        </a:rPr>
                        <a:t>/chat/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current-role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로그인한 사람의 권한 전송 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/ADMIN</a:t>
                      </a:r>
                      <a:endParaRPr lang="ko-KR" altLang="en-US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60979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8793" y="458569"/>
            <a:ext cx="399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데이터 베이스 구성</a:t>
            </a: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826" y="1333499"/>
            <a:ext cx="11768636" cy="8721619"/>
          </a:xfrm>
          <a:prstGeom prst="rect">
            <a:avLst/>
          </a:prstGeom>
        </p:spPr>
      </p:pic>
      <p:grpSp>
        <p:nvGrpSpPr>
          <p:cNvPr id="1005" name="Group 13"/>
          <p:cNvGrpSpPr/>
          <p:nvPr/>
        </p:nvGrpSpPr>
        <p:grpSpPr>
          <a:xfrm>
            <a:off x="13267507" y="-144661"/>
            <a:ext cx="5020493" cy="10431661"/>
            <a:chOff x="0" y="-38100"/>
            <a:chExt cx="1322270" cy="27474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401641" y="50889"/>
            <a:ext cx="5114958" cy="1023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M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ember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C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art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회원의 입찰목록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cart_item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입찰목록에 담긴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orders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회원들의 주문 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order_item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주문된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</a:t>
            </a: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1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item_img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상품에 대한 이미지 정보를 담고 있는 테이블</a:t>
            </a:r>
          </a:p>
          <a:p>
            <a:pPr lvl="0">
              <a:defRPr/>
            </a:pPr>
            <a:endParaRPr lang="en" altLang="ko-KR" b="1"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customer_center_post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제목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, 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내용 테이블</a:t>
            </a:r>
          </a:p>
          <a:p>
            <a:pPr lvl="0"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Comment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댓글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bid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 그래프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payment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결제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secession_reason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 탈퇴 내용 정보 테이블</a:t>
            </a:r>
            <a:endParaRPr lang="ko-KR" altLang="en-US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744" y="3467100"/>
            <a:ext cx="453768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b="1" spc="-199" dirty="0" err="1"/>
              <a:t>향후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계획</a:t>
            </a:r>
            <a:r>
              <a:rPr lang="en-US" sz="2976" b="1" spc="-199" dirty="0"/>
              <a:t> 및 </a:t>
            </a:r>
            <a:r>
              <a:rPr lang="en-US" sz="2976" b="1" spc="-199" dirty="0" err="1"/>
              <a:t>발전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방향</a:t>
            </a:r>
            <a:endParaRPr lang="en-US" sz="2976" b="1" spc="-199" dirty="0"/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218784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6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1044666" y="1165860"/>
            <a:ext cx="7666899" cy="97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58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Table of </a:t>
            </a:r>
            <a:r>
              <a:rPr kumimoji="1" lang="en-US" altLang="ko-KR" sz="58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Contents</a:t>
            </a:r>
            <a:endParaRPr kumimoji="1" lang="ko-KR" altLang="en-US" sz="58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945270" y="3467100"/>
            <a:ext cx="3845927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개요</a:t>
            </a:r>
          </a:p>
        </p:txBody>
      </p:sp>
      <p:sp>
        <p:nvSpPr>
          <p:cNvPr id="43" name="TextBox 4"/>
          <p:cNvSpPr txBox="1"/>
          <p:nvPr/>
        </p:nvSpPr>
        <p:spPr>
          <a:xfrm>
            <a:off x="2021471" y="460248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절차 및 방법</a:t>
            </a:r>
          </a:p>
        </p:txBody>
      </p:sp>
      <p:sp>
        <p:nvSpPr>
          <p:cNvPr id="44" name="TextBox 4"/>
          <p:cNvSpPr txBox="1"/>
          <p:nvPr/>
        </p:nvSpPr>
        <p:spPr>
          <a:xfrm>
            <a:off x="2021470" y="5753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경과</a:t>
            </a:r>
          </a:p>
        </p:txBody>
      </p:sp>
      <p:sp>
        <p:nvSpPr>
          <p:cNvPr id="45" name="TextBox 4"/>
          <p:cNvSpPr txBox="1"/>
          <p:nvPr/>
        </p:nvSpPr>
        <p:spPr>
          <a:xfrm>
            <a:off x="2057400" y="6896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시물레이션</a:t>
            </a:r>
          </a:p>
        </p:txBody>
      </p:sp>
      <p:sp>
        <p:nvSpPr>
          <p:cNvPr id="46" name="TextBox 4"/>
          <p:cNvSpPr txBox="1"/>
          <p:nvPr/>
        </p:nvSpPr>
        <p:spPr>
          <a:xfrm>
            <a:off x="2057400" y="8039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 dirty="0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성과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8" y="6515100"/>
            <a:ext cx="8400401" cy="676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99" y="4838700"/>
            <a:ext cx="9144000" cy="1102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		</a:t>
            </a: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시물레이션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상단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,HEADER)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1B3EE7-D48F-4969-ACED-E19BC667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939392"/>
            <a:ext cx="15910166" cy="7653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041FAB-4D0E-4672-BC34-E7918E22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29" y="5920868"/>
            <a:ext cx="15787753" cy="765320"/>
          </a:xfrm>
          <a:prstGeom prst="rect">
            <a:avLst/>
          </a:prstGeom>
        </p:spPr>
      </p:pic>
      <p:sp>
        <p:nvSpPr>
          <p:cNvPr id="38" name="TextBox 16">
            <a:extLst>
              <a:ext uri="{FF2B5EF4-FFF2-40B4-BE49-F238E27FC236}">
                <a16:creationId xmlns:a16="http://schemas.microsoft.com/office/drawing/2014/main" id="{904B71BE-03ED-4A14-B542-10BC4EC253E7}"/>
              </a:ext>
            </a:extLst>
          </p:cNvPr>
          <p:cNvSpPr txBox="1"/>
          <p:nvPr/>
        </p:nvSpPr>
        <p:spPr>
          <a:xfrm>
            <a:off x="1055271" y="3091685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 로그인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C0B2AAF3-D498-4C6A-9945-A79E43DB6CC4}"/>
              </a:ext>
            </a:extLst>
          </p:cNvPr>
          <p:cNvSpPr txBox="1"/>
          <p:nvPr/>
        </p:nvSpPr>
        <p:spPr>
          <a:xfrm>
            <a:off x="1055271" y="5143500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623A7D-50F2-4C4F-92FB-5AB44F132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60" y="7059527"/>
            <a:ext cx="1584176" cy="301768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1CB30A-56F2-49FF-90E4-6CFDB1D2B71C}"/>
              </a:ext>
            </a:extLst>
          </p:cNvPr>
          <p:cNvSpPr/>
          <p:nvPr/>
        </p:nvSpPr>
        <p:spPr>
          <a:xfrm>
            <a:off x="3743400" y="3716856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B5C2E9-BF15-48B1-B048-E996B1B52868}"/>
              </a:ext>
            </a:extLst>
          </p:cNvPr>
          <p:cNvSpPr/>
          <p:nvPr/>
        </p:nvSpPr>
        <p:spPr>
          <a:xfrm>
            <a:off x="3670071" y="5664290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861F30-1858-40F7-AAC9-3DB343D53113}"/>
              </a:ext>
            </a:extLst>
          </p:cNvPr>
          <p:cNvSpPr/>
          <p:nvPr/>
        </p:nvSpPr>
        <p:spPr>
          <a:xfrm>
            <a:off x="3167336" y="6954655"/>
            <a:ext cx="2016224" cy="3256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C52DEFA-1B5A-4ADA-9CC2-FBE78D4E40F1}"/>
              </a:ext>
            </a:extLst>
          </p:cNvPr>
          <p:cNvSpPr/>
          <p:nvPr/>
        </p:nvSpPr>
        <p:spPr>
          <a:xfrm>
            <a:off x="5391064" y="6972415"/>
            <a:ext cx="2879304" cy="26783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308553F-A136-4405-861C-D7048D893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1" y="7241694"/>
            <a:ext cx="2532927" cy="2222286"/>
          </a:xfrm>
          <a:prstGeom prst="rect">
            <a:avLst/>
          </a:prstGeom>
        </p:spPr>
      </p:pic>
      <p:sp>
        <p:nvSpPr>
          <p:cNvPr id="51" name="Freeform 32">
            <a:extLst>
              <a:ext uri="{FF2B5EF4-FFF2-40B4-BE49-F238E27FC236}">
                <a16:creationId xmlns:a16="http://schemas.microsoft.com/office/drawing/2014/main" id="{686BBC34-A455-4D08-8E0B-7B4F470EDEF0}"/>
              </a:ext>
            </a:extLst>
          </p:cNvPr>
          <p:cNvSpPr/>
          <p:nvPr/>
        </p:nvSpPr>
        <p:spPr>
          <a:xfrm>
            <a:off x="8904520" y="7316142"/>
            <a:ext cx="8639881" cy="2678382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0" name="TextBox 16">
            <a:extLst>
              <a:ext uri="{FF2B5EF4-FFF2-40B4-BE49-F238E27FC236}">
                <a16:creationId xmlns:a16="http://schemas.microsoft.com/office/drawing/2014/main" id="{CDAFEA61-A35E-43A2-9376-29BEE169BD2A}"/>
              </a:ext>
            </a:extLst>
          </p:cNvPr>
          <p:cNvSpPr txBox="1"/>
          <p:nvPr/>
        </p:nvSpPr>
        <p:spPr>
          <a:xfrm>
            <a:off x="9144000" y="8345955"/>
            <a:ext cx="840040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모든 상품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고객센터 로그인 상관없이 모두 이용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Enum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클래스를 이용하여 구분 하였습니다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EC2EE6E7-F6CE-4C97-B32B-E06DD70D9144}"/>
              </a:ext>
            </a:extLst>
          </p:cNvPr>
          <p:cNvSpPr txBox="1"/>
          <p:nvPr/>
        </p:nvSpPr>
        <p:spPr>
          <a:xfrm>
            <a:off x="10389345" y="7488893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90335" y="749055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(content)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E1792-974D-48AF-81A8-A31C7BDC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8" y="2434752"/>
            <a:ext cx="12835862" cy="64113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042F7-1A61-48FD-B7CA-116E20454F4D}"/>
              </a:ext>
            </a:extLst>
          </p:cNvPr>
          <p:cNvSpPr/>
          <p:nvPr/>
        </p:nvSpPr>
        <p:spPr>
          <a:xfrm>
            <a:off x="575049" y="2532403"/>
            <a:ext cx="10369152" cy="1561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3521BD-D2BA-4AF9-A635-B631412843E8}"/>
              </a:ext>
            </a:extLst>
          </p:cNvPr>
          <p:cNvSpPr/>
          <p:nvPr/>
        </p:nvSpPr>
        <p:spPr>
          <a:xfrm>
            <a:off x="1943200" y="448190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Freeform 32">
            <a:extLst>
              <a:ext uri="{FF2B5EF4-FFF2-40B4-BE49-F238E27FC236}">
                <a16:creationId xmlns:a16="http://schemas.microsoft.com/office/drawing/2014/main" id="{D2B416A1-5C28-4DA1-9AF9-BB522CDA2868}"/>
              </a:ext>
            </a:extLst>
          </p:cNvPr>
          <p:cNvSpPr/>
          <p:nvPr/>
        </p:nvSpPr>
        <p:spPr>
          <a:xfrm>
            <a:off x="13536490" y="24223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3E22D8F8-17CE-4D39-BC44-9E938FCBA09F}"/>
              </a:ext>
            </a:extLst>
          </p:cNvPr>
          <p:cNvSpPr txBox="1"/>
          <p:nvPr/>
        </p:nvSpPr>
        <p:spPr>
          <a:xfrm>
            <a:off x="12729764" y="24223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3E32842-DF82-4AA4-A0B7-52EA8959F0AF}"/>
              </a:ext>
            </a:extLst>
          </p:cNvPr>
          <p:cNvSpPr txBox="1"/>
          <p:nvPr/>
        </p:nvSpPr>
        <p:spPr>
          <a:xfrm>
            <a:off x="13939199" y="3632170"/>
            <a:ext cx="4133491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메인 </a:t>
            </a:r>
            <a:r>
              <a:rPr lang="en-US" altLang="ko-KR" sz="3000" b="1" spc="-91" dirty="0">
                <a:solidFill>
                  <a:srgbClr val="373737"/>
                </a:solidFill>
              </a:rPr>
              <a:t>content</a:t>
            </a:r>
            <a:r>
              <a:rPr lang="ko-KR" altLang="en-US" sz="3000" b="1" spc="-91" dirty="0">
                <a:solidFill>
                  <a:srgbClr val="373737"/>
                </a:solidFill>
              </a:rPr>
              <a:t>에서도 상품 카테고리 별 페이지 이동 가능 하고 전체 제품은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무한 스크롤링으로 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(Map, footer)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D59B1B-10A5-4945-A685-32CEF4C9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29" y="2994153"/>
            <a:ext cx="10068503" cy="64245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5BEDA6-A7DD-4E5C-8EBE-EAA16B6C452B}"/>
              </a:ext>
            </a:extLst>
          </p:cNvPr>
          <p:cNvSpPr/>
          <p:nvPr/>
        </p:nvSpPr>
        <p:spPr>
          <a:xfrm>
            <a:off x="1163729" y="2889261"/>
            <a:ext cx="10212519" cy="4770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8615B-5B93-4DCB-B7F2-4F44409449B6}"/>
              </a:ext>
            </a:extLst>
          </p:cNvPr>
          <p:cNvSpPr/>
          <p:nvPr/>
        </p:nvSpPr>
        <p:spPr>
          <a:xfrm>
            <a:off x="1163729" y="8081295"/>
            <a:ext cx="10212519" cy="1610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6CC82306-20B2-4AB3-952D-09B84B2C5DD5}"/>
              </a:ext>
            </a:extLst>
          </p:cNvPr>
          <p:cNvSpPr/>
          <p:nvPr/>
        </p:nvSpPr>
        <p:spPr>
          <a:xfrm>
            <a:off x="12539978" y="307892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D74CD47E-2993-4B41-91F6-39BEB55F42C2}"/>
              </a:ext>
            </a:extLst>
          </p:cNvPr>
          <p:cNvSpPr txBox="1"/>
          <p:nvPr/>
        </p:nvSpPr>
        <p:spPr>
          <a:xfrm>
            <a:off x="11733252" y="307892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3091733" y="5381491"/>
            <a:ext cx="413349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지도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검색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C9F8CA-D034-4D4F-B916-CCA0FAAB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2930170"/>
            <a:ext cx="5955061" cy="873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9B4DE-D940-46E4-A7EB-7A9830B2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4139642"/>
            <a:ext cx="8619357" cy="58110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8828FE-F2C5-4FC2-9385-4274B020A64D}"/>
              </a:ext>
            </a:extLst>
          </p:cNvPr>
          <p:cNvSpPr/>
          <p:nvPr/>
        </p:nvSpPr>
        <p:spPr>
          <a:xfrm>
            <a:off x="2159224" y="561341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AB7C8-800A-4DFA-B34C-86DE9DE08D8F}"/>
              </a:ext>
            </a:extLst>
          </p:cNvPr>
          <p:cNvSpPr/>
          <p:nvPr/>
        </p:nvSpPr>
        <p:spPr>
          <a:xfrm>
            <a:off x="2519264" y="2761246"/>
            <a:ext cx="4248472" cy="1210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8C67A8-D279-4A04-B133-C871CA04BD89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flipH="1">
            <a:off x="3563380" y="3971493"/>
            <a:ext cx="1080120" cy="1641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2048198" y="5488629"/>
            <a:ext cx="4133491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헤더의 검색을 이용해서 검색한 이름이 들어간 상품을 노출합니다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6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카테고리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0959994" y="5488629"/>
            <a:ext cx="6299306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을 이용해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Main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헤더에서 카테고리 클릭 시 해당 카테고리만 노출 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060B1-E470-4CF3-81E8-C1DC12FE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35913"/>
            <a:ext cx="1627075" cy="2931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12C50-C7AF-4A3B-91A5-63D46A4B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18" y="4761030"/>
            <a:ext cx="5148742" cy="55055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36657-EE1B-4524-BEAF-56CAACABA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34" y="3013229"/>
            <a:ext cx="10241585" cy="10895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6C47A8-98F4-4962-9B69-F9F464312F12}"/>
              </a:ext>
            </a:extLst>
          </p:cNvPr>
          <p:cNvSpPr/>
          <p:nvPr/>
        </p:nvSpPr>
        <p:spPr>
          <a:xfrm>
            <a:off x="54543" y="2761246"/>
            <a:ext cx="10241585" cy="134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8F8A71-2EBD-4554-8297-1FA4B66D3E4F}"/>
              </a:ext>
            </a:extLst>
          </p:cNvPr>
          <p:cNvSpPr/>
          <p:nvPr/>
        </p:nvSpPr>
        <p:spPr>
          <a:xfrm>
            <a:off x="862408" y="4761030"/>
            <a:ext cx="2124236" cy="3334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F17C7D-55C2-4D84-82D4-2968ACFBA4B1}"/>
              </a:ext>
            </a:extLst>
          </p:cNvPr>
          <p:cNvSpPr/>
          <p:nvPr/>
        </p:nvSpPr>
        <p:spPr>
          <a:xfrm>
            <a:off x="3849052" y="4586145"/>
            <a:ext cx="5486824" cy="5680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FEA76CC-85BF-4550-8538-97D0D0951CD3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5175336" y="4102757"/>
            <a:ext cx="1417128" cy="483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CDC632-CDD2-491F-965A-8A4937FEB483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986644" y="6428429"/>
            <a:ext cx="862408" cy="997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2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D87BA-25C2-474E-AC8D-2F6A837D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70" y="3988771"/>
            <a:ext cx="3240360" cy="4254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9D9067-6423-42FD-BEF4-9B777763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080" y="3711242"/>
            <a:ext cx="2880320" cy="51845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E0ADF0-31C0-4B7D-A725-9DB3F0C4A809}"/>
              </a:ext>
            </a:extLst>
          </p:cNvPr>
          <p:cNvSpPr/>
          <p:nvPr/>
        </p:nvSpPr>
        <p:spPr>
          <a:xfrm>
            <a:off x="1093549" y="3879437"/>
            <a:ext cx="3605472" cy="467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6CEAC-6E13-4277-8988-502B5161C675}"/>
              </a:ext>
            </a:extLst>
          </p:cNvPr>
          <p:cNvSpPr/>
          <p:nvPr/>
        </p:nvSpPr>
        <p:spPr>
          <a:xfrm>
            <a:off x="9706704" y="3596751"/>
            <a:ext cx="3219049" cy="5528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B69A1519-70EF-49D1-A505-EFEEF6AAEB1C}"/>
              </a:ext>
            </a:extLst>
          </p:cNvPr>
          <p:cNvSpPr txBox="1"/>
          <p:nvPr/>
        </p:nvSpPr>
        <p:spPr>
          <a:xfrm>
            <a:off x="3139142" y="1356025"/>
            <a:ext cx="12485578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사이드바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업데이트된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최근 본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7" name="Freeform 32">
            <a:extLst>
              <a:ext uri="{FF2B5EF4-FFF2-40B4-BE49-F238E27FC236}">
                <a16:creationId xmlns:a16="http://schemas.microsoft.com/office/drawing/2014/main" id="{DCF9F81A-069C-4501-A7F5-8F4B97D52892}"/>
              </a:ext>
            </a:extLst>
          </p:cNvPr>
          <p:cNvSpPr/>
          <p:nvPr/>
        </p:nvSpPr>
        <p:spPr>
          <a:xfrm>
            <a:off x="13192620" y="32878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TextBox 34">
            <a:extLst>
              <a:ext uri="{FF2B5EF4-FFF2-40B4-BE49-F238E27FC236}">
                <a16:creationId xmlns:a16="http://schemas.microsoft.com/office/drawing/2014/main" id="{DF4A88EA-A1AA-4BB0-BBC1-9DF7234939F3}"/>
              </a:ext>
            </a:extLst>
          </p:cNvPr>
          <p:cNvSpPr txBox="1"/>
          <p:nvPr/>
        </p:nvSpPr>
        <p:spPr>
          <a:xfrm>
            <a:off x="12385894" y="32878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2D2E7F52-0DC3-4B7E-85BD-B20A9E53E202}"/>
              </a:ext>
            </a:extLst>
          </p:cNvPr>
          <p:cNvSpPr txBox="1"/>
          <p:nvPr/>
        </p:nvSpPr>
        <p:spPr>
          <a:xfrm>
            <a:off x="13368333" y="4789693"/>
            <a:ext cx="4675448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쿠키를 이용해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9F829E5B-6705-488B-A3CA-9E9B7337DC05}"/>
              </a:ext>
            </a:extLst>
          </p:cNvPr>
          <p:cNvSpPr/>
          <p:nvPr/>
        </p:nvSpPr>
        <p:spPr>
          <a:xfrm>
            <a:off x="4975184" y="335216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Box 34">
            <a:extLst>
              <a:ext uri="{FF2B5EF4-FFF2-40B4-BE49-F238E27FC236}">
                <a16:creationId xmlns:a16="http://schemas.microsoft.com/office/drawing/2014/main" id="{91EFDE9D-D8B8-41FF-A9CD-B54FA8933DAF}"/>
              </a:ext>
            </a:extLst>
          </p:cNvPr>
          <p:cNvSpPr txBox="1"/>
          <p:nvPr/>
        </p:nvSpPr>
        <p:spPr>
          <a:xfrm>
            <a:off x="4257050" y="335216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E2E32884-A56E-4683-BE01-FF32D2681ED3}"/>
              </a:ext>
            </a:extLst>
          </p:cNvPr>
          <p:cNvSpPr txBox="1"/>
          <p:nvPr/>
        </p:nvSpPr>
        <p:spPr>
          <a:xfrm>
            <a:off x="5182921" y="4810979"/>
            <a:ext cx="4316047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7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1926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latin typeface="G마켓 산스 TTF Bold"/>
                <a:ea typeface="G마켓 산스 TTF Bold"/>
                <a:cs typeface="Pretendard"/>
              </a:rPr>
              <a:t>로그인 및 회원가입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49F961-CA88-4E46-A2B7-2E82B1D1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1" y="2358003"/>
            <a:ext cx="5217115" cy="56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2E132E-2AA3-42FD-8EAD-78583412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688" y="2335188"/>
            <a:ext cx="5993099" cy="5616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1BB607-8115-4B3C-90C8-A2CF6BBC3A1F}"/>
              </a:ext>
            </a:extLst>
          </p:cNvPr>
          <p:cNvSpPr/>
          <p:nvPr/>
        </p:nvSpPr>
        <p:spPr>
          <a:xfrm>
            <a:off x="2231232" y="6439644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26EED5-6D62-4B56-9B73-F5E1A522BDD3}"/>
              </a:ext>
            </a:extLst>
          </p:cNvPr>
          <p:cNvCxnSpPr>
            <a:cxnSpLocks/>
          </p:cNvCxnSpPr>
          <p:nvPr/>
        </p:nvCxnSpPr>
        <p:spPr>
          <a:xfrm flipV="1">
            <a:off x="2879304" y="5359524"/>
            <a:ext cx="3456384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CF44649-95ED-4179-A718-FB8C9BBEB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9384" y="2268514"/>
            <a:ext cx="5601482" cy="39343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A550AA-43C7-4FCA-8C99-BF552A2586CA}"/>
              </a:ext>
            </a:extLst>
          </p:cNvPr>
          <p:cNvSpPr/>
          <p:nvPr/>
        </p:nvSpPr>
        <p:spPr>
          <a:xfrm>
            <a:off x="3599385" y="6439644"/>
            <a:ext cx="1224137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7C2342-7AAC-4B58-A5DC-986A6B365F28}"/>
              </a:ext>
            </a:extLst>
          </p:cNvPr>
          <p:cNvCxnSpPr>
            <a:cxnSpLocks/>
            <a:stCxn id="21" idx="0"/>
            <a:endCxn id="20" idx="1"/>
          </p:cNvCxnSpPr>
          <p:nvPr/>
        </p:nvCxnSpPr>
        <p:spPr>
          <a:xfrm flipV="1">
            <a:off x="4211454" y="4235701"/>
            <a:ext cx="8267930" cy="2203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C05FA1F9-F34C-46A9-8D69-F0441946D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8437" y="6588342"/>
            <a:ext cx="5563376" cy="1991003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F9086E3-6DCB-459F-8E0C-FEEA9F1E4ED0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>
            <a:off x="15280125" y="6202888"/>
            <a:ext cx="0" cy="38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2">
            <a:extLst>
              <a:ext uri="{FF2B5EF4-FFF2-40B4-BE49-F238E27FC236}">
                <a16:creationId xmlns:a16="http://schemas.microsoft.com/office/drawing/2014/main" id="{4E6FC8B2-EF9D-49C4-932B-A1B5ABCBD278}"/>
              </a:ext>
            </a:extLst>
          </p:cNvPr>
          <p:cNvSpPr/>
          <p:nvPr/>
        </p:nvSpPr>
        <p:spPr>
          <a:xfrm>
            <a:off x="1769885" y="8136321"/>
            <a:ext cx="10482690" cy="1991004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1890CFF7-5278-41AB-8BFD-57E85BA2B5E9}"/>
              </a:ext>
            </a:extLst>
          </p:cNvPr>
          <p:cNvSpPr txBox="1"/>
          <p:nvPr/>
        </p:nvSpPr>
        <p:spPr>
          <a:xfrm>
            <a:off x="1946131" y="8136321"/>
            <a:ext cx="10306444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회원가입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우편주소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비밀번호 찾기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API(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인증 후 비밀번호 재설정</a:t>
            </a:r>
          </a:p>
        </p:txBody>
      </p:sp>
    </p:spTree>
    <p:extLst>
      <p:ext uri="{BB962C8B-B14F-4D97-AF65-F5344CB8AC3E}">
        <p14:creationId xmlns:p14="http://schemas.microsoft.com/office/powerpoint/2010/main" val="193343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소셜 로그인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구글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카카오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네이버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50D67-1215-4D98-B9D1-17ADC310F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61" y="2903993"/>
            <a:ext cx="4726260" cy="51746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CC3B9A-6DC7-4829-BD37-C9E81F7B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084" y="2869796"/>
            <a:ext cx="5132491" cy="5174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C4A47-A870-4582-B924-A6132AFAB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83" y="3886800"/>
            <a:ext cx="7126834" cy="3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회원 정보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/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탈퇴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A9BB9-001E-41CD-BA63-2F6DC6E4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52" y="1950343"/>
            <a:ext cx="6264696" cy="6829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EF2737-3ED4-4C40-8317-B655D9D7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652" y="4607779"/>
            <a:ext cx="7830643" cy="1751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28E3C0-DEC1-494C-B5DD-DA5B6278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732" y="2071963"/>
            <a:ext cx="7830643" cy="22005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1DC37-6997-48E2-9B24-749DE9223792}"/>
              </a:ext>
            </a:extLst>
          </p:cNvPr>
          <p:cNvSpPr/>
          <p:nvPr/>
        </p:nvSpPr>
        <p:spPr>
          <a:xfrm>
            <a:off x="1336406" y="1950343"/>
            <a:ext cx="6655466" cy="700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8C5866-BD89-444E-8169-BF5B062DBA19}"/>
              </a:ext>
            </a:extLst>
          </p:cNvPr>
          <p:cNvSpPr/>
          <p:nvPr/>
        </p:nvSpPr>
        <p:spPr>
          <a:xfrm>
            <a:off x="8351912" y="1950343"/>
            <a:ext cx="7972124" cy="232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DBEE6B-C9D6-47A8-AC65-A4072E3B4AC1}"/>
              </a:ext>
            </a:extLst>
          </p:cNvPr>
          <p:cNvSpPr/>
          <p:nvPr/>
        </p:nvSpPr>
        <p:spPr>
          <a:xfrm>
            <a:off x="8324732" y="4405386"/>
            <a:ext cx="7999304" cy="1984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32">
            <a:extLst>
              <a:ext uri="{FF2B5EF4-FFF2-40B4-BE49-F238E27FC236}">
                <a16:creationId xmlns:a16="http://schemas.microsoft.com/office/drawing/2014/main" id="{317A344F-F395-4C1E-A34B-A792169C214D}"/>
              </a:ext>
            </a:extLst>
          </p:cNvPr>
          <p:cNvSpPr/>
          <p:nvPr/>
        </p:nvSpPr>
        <p:spPr>
          <a:xfrm>
            <a:off x="8144510" y="6671450"/>
            <a:ext cx="8179526" cy="2936513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AF7A6973-3094-4107-BBBA-17162887041B}"/>
              </a:ext>
            </a:extLst>
          </p:cNvPr>
          <p:cNvSpPr txBox="1"/>
          <p:nvPr/>
        </p:nvSpPr>
        <p:spPr>
          <a:xfrm>
            <a:off x="9144000" y="6703779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BAC7C8C1-A014-4B4E-9BF0-44320A257C9C}"/>
              </a:ext>
            </a:extLst>
          </p:cNvPr>
          <p:cNvSpPr txBox="1"/>
          <p:nvPr/>
        </p:nvSpPr>
        <p:spPr>
          <a:xfrm>
            <a:off x="8418393" y="7344398"/>
            <a:ext cx="6910550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 정보 수정</a:t>
            </a:r>
            <a:r>
              <a:rPr lang="en-US" altLang="ko-KR" sz="3000" b="1" spc="-91" dirty="0">
                <a:solidFill>
                  <a:srgbClr val="373737"/>
                </a:solidFill>
              </a:rPr>
              <a:t> 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기입한 정보로 수정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사유 선택 </a:t>
            </a:r>
            <a:r>
              <a:rPr lang="en-US" altLang="ko-KR" sz="3000" b="1" spc="-91" dirty="0">
                <a:solidFill>
                  <a:srgbClr val="373737"/>
                </a:solidFill>
              </a:rPr>
              <a:t>+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상세사유 기입 후 탈퇴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나의 작성 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작성한 문의 내용 이동</a:t>
            </a:r>
          </a:p>
        </p:txBody>
      </p:sp>
    </p:spTree>
    <p:extLst>
      <p:ext uri="{BB962C8B-B14F-4D97-AF65-F5344CB8AC3E}">
        <p14:creationId xmlns:p14="http://schemas.microsoft.com/office/powerpoint/2010/main" val="28651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8037" y="1485900"/>
            <a:ext cx="5465963" cy="909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G마켓 산스 TTF Bold"/>
                <a:ea typeface="G마켓 산스 TTF 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4354" y="3771900"/>
            <a:ext cx="8805446" cy="44182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1.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 내용</a:t>
            </a:r>
            <a:r>
              <a:rPr lang="en-US" sz="4176" spc="-279">
                <a:solidFill>
                  <a:srgbClr val="2E5743"/>
                </a:solidFill>
              </a:rPr>
              <a:t>.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2.</a:t>
            </a:r>
            <a:r>
              <a:rPr lang="ko-KR" altLang="en-US" sz="4176" spc="-279">
                <a:solidFill>
                  <a:srgbClr val="2E5743"/>
                </a:solidFill>
              </a:rPr>
              <a:t> 프로젝트 주제 및 선정 배경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3.</a:t>
            </a:r>
            <a:r>
              <a:rPr lang="ko-KR" altLang="en-US" sz="4176" spc="-279">
                <a:solidFill>
                  <a:srgbClr val="2E5743"/>
                </a:solidFill>
              </a:rPr>
              <a:t> 프로젝트 개발 동기 및 목표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기획의도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4.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구현내용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컨셉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연관성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5.</a:t>
            </a:r>
            <a:r>
              <a:rPr lang="ko-KR" altLang="en-US" sz="4176" spc="-279">
                <a:solidFill>
                  <a:srgbClr val="2E5743"/>
                </a:solidFill>
              </a:rPr>
              <a:t> 활용방안 및 기대효과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6.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84470"/>
            <a:ext cx="8805446" cy="449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599"/>
              </a:lnSpc>
              <a:defRPr/>
            </a:pPr>
            <a:endParaRPr lang="en-US" sz="1999" spc="-55">
              <a:solidFill>
                <a:srgbClr val="373737"/>
              </a:solidFill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571500" y="190500"/>
            <a:ext cx="2324100" cy="2209800"/>
            <a:chOff x="0" y="0"/>
            <a:chExt cx="812800" cy="8128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024" y="630625"/>
            <a:ext cx="1869975" cy="1617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1305A8-A59E-44E4-BB19-BF0655D6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54" y="3055268"/>
            <a:ext cx="6541947" cy="570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등록 및 수정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5EC02B-6AB7-41DC-BD50-824C4EA39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8" y="3873642"/>
            <a:ext cx="5744377" cy="58301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2369A3-58CA-42A3-805C-34B71023F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82" y="6916842"/>
            <a:ext cx="1762371" cy="24577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774960" y="3703685"/>
            <a:ext cx="5992776" cy="6291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A2957C-40ED-47BB-959E-706E8FFBA456}"/>
              </a:ext>
            </a:extLst>
          </p:cNvPr>
          <p:cNvSpPr/>
          <p:nvPr/>
        </p:nvSpPr>
        <p:spPr>
          <a:xfrm>
            <a:off x="7132210" y="4058062"/>
            <a:ext cx="4824537" cy="5599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2109522" y="2666053"/>
            <a:ext cx="1661826" cy="10376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A8B48D-B471-443F-B499-B22FBA07301F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6767736" y="6849532"/>
            <a:ext cx="364474" cy="8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C3581C-4D8B-46CD-8813-A693422F7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374" y="4348941"/>
            <a:ext cx="4277322" cy="5239481"/>
          </a:xfrm>
          <a:prstGeom prst="rect">
            <a:avLst/>
          </a:prstGeom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상품등록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필수 입력 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이미지 미리보기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4.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등록 할 때는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관리에서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읽어오고 수정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6193805" y="3255792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11519526" y="3436618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9472E5-A4BB-4B3D-A467-F69C8C82F08B}"/>
              </a:ext>
            </a:extLst>
          </p:cNvPr>
          <p:cNvSpPr/>
          <p:nvPr/>
        </p:nvSpPr>
        <p:spPr>
          <a:xfrm>
            <a:off x="7375153" y="8944314"/>
            <a:ext cx="4231543" cy="635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16">
            <a:extLst>
              <a:ext uri="{FF2B5EF4-FFF2-40B4-BE49-F238E27FC236}">
                <a16:creationId xmlns:a16="http://schemas.microsoft.com/office/drawing/2014/main" id="{90B7F564-F0A4-4CC0-A1E5-8545C23F83E8}"/>
              </a:ext>
            </a:extLst>
          </p:cNvPr>
          <p:cNvGrpSpPr/>
          <p:nvPr/>
        </p:nvGrpSpPr>
        <p:grpSpPr>
          <a:xfrm>
            <a:off x="11452987" y="9153957"/>
            <a:ext cx="678786" cy="794033"/>
            <a:chOff x="0" y="-47625"/>
            <a:chExt cx="178775" cy="209128"/>
          </a:xfrm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07CC82BB-1A44-4462-9BC2-2D761B4EE8B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5BF11FF2-FF4E-407E-A5EB-B72F69EB2C1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2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관리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>
            <a:off x="2109522" y="2666053"/>
            <a:ext cx="4213871" cy="138377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전체 상품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기간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판매상태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상품명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검색으로 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D6EFE14-8395-4700-AD53-7A9A0904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6" y="4226407"/>
            <a:ext cx="12326407" cy="480786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160189" y="4049825"/>
            <a:ext cx="12326408" cy="5040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255601" y="3613200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619B42-F77A-44C1-A810-605F4DB2C738}"/>
              </a:ext>
            </a:extLst>
          </p:cNvPr>
          <p:cNvSpPr/>
          <p:nvPr/>
        </p:nvSpPr>
        <p:spPr>
          <a:xfrm>
            <a:off x="5611058" y="4318886"/>
            <a:ext cx="6587254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4932272" y="3943530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3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75912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5C15055A-0CF5-45A4-8954-CA4B1FDAB158}"/>
              </a:ext>
            </a:extLst>
          </p:cNvPr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B78CB5-B191-4B7C-9A3D-E56B74B8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19" y="2061673"/>
            <a:ext cx="7533566" cy="73302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6FACAD-6BFA-4215-A466-1EF149FD84DC}"/>
              </a:ext>
            </a:extLst>
          </p:cNvPr>
          <p:cNvSpPr/>
          <p:nvPr/>
        </p:nvSpPr>
        <p:spPr>
          <a:xfrm>
            <a:off x="1048375" y="1950343"/>
            <a:ext cx="8095625" cy="758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46FCA-B48A-490D-B624-46FF448F20B7}"/>
              </a:ext>
            </a:extLst>
          </p:cNvPr>
          <p:cNvSpPr/>
          <p:nvPr/>
        </p:nvSpPr>
        <p:spPr>
          <a:xfrm>
            <a:off x="5039544" y="2136002"/>
            <a:ext cx="2808312" cy="1063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C7D47366-DC86-4438-9197-071CC7F2DFE4}"/>
              </a:ext>
            </a:extLst>
          </p:cNvPr>
          <p:cNvGrpSpPr/>
          <p:nvPr/>
        </p:nvGrpSpPr>
        <p:grpSpPr>
          <a:xfrm>
            <a:off x="7623484" y="1804455"/>
            <a:ext cx="678786" cy="794033"/>
            <a:chOff x="0" y="-47625"/>
            <a:chExt cx="178775" cy="209128"/>
          </a:xfrm>
        </p:grpSpPr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75A74724-58D5-4396-AF65-268E3D115CE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C2CC3A17-219A-4D61-93E7-07E82E16396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6A290-20E5-4C40-80BE-8CE10BD3AC79}"/>
              </a:ext>
            </a:extLst>
          </p:cNvPr>
          <p:cNvSpPr/>
          <p:nvPr/>
        </p:nvSpPr>
        <p:spPr>
          <a:xfrm>
            <a:off x="3239344" y="8585819"/>
            <a:ext cx="3528392" cy="794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0097A4-F224-4A7A-9098-180AEB267021}"/>
              </a:ext>
            </a:extLst>
          </p:cNvPr>
          <p:cNvSpPr/>
          <p:nvPr/>
        </p:nvSpPr>
        <p:spPr>
          <a:xfrm>
            <a:off x="4959171" y="3518249"/>
            <a:ext cx="3797513" cy="5009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EB133B7-D2F9-4B60-AC8F-10AA3038BFEF}"/>
              </a:ext>
            </a:extLst>
          </p:cNvPr>
          <p:cNvGrpSpPr/>
          <p:nvPr/>
        </p:nvGrpSpPr>
        <p:grpSpPr>
          <a:xfrm>
            <a:off x="8132246" y="3065568"/>
            <a:ext cx="678786" cy="794033"/>
            <a:chOff x="0" y="-47625"/>
            <a:chExt cx="178775" cy="20912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D703C5-A334-4693-A751-DE7D0F9EB8E1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BE85D42-0D4D-4AE8-A2EA-B54BD8338CE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6D577727-FED3-4618-93E1-AF8731740C12}"/>
              </a:ext>
            </a:extLst>
          </p:cNvPr>
          <p:cNvGrpSpPr/>
          <p:nvPr/>
        </p:nvGrpSpPr>
        <p:grpSpPr>
          <a:xfrm>
            <a:off x="6676349" y="8355678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B4D5F61-E51B-46CB-AAD8-8857CC6401F9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42C83154-0AD6-482D-9FD6-73EB7AD0F433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32">
            <a:extLst>
              <a:ext uri="{FF2B5EF4-FFF2-40B4-BE49-F238E27FC236}">
                <a16:creationId xmlns:a16="http://schemas.microsoft.com/office/drawing/2014/main" id="{E34708DC-9B7E-40E7-9DC1-41E9C6B372A6}"/>
              </a:ext>
            </a:extLst>
          </p:cNvPr>
          <p:cNvSpPr/>
          <p:nvPr/>
        </p:nvSpPr>
        <p:spPr>
          <a:xfrm>
            <a:off x="10321672" y="223837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CA38327C-BFE8-44E8-9C92-B5F9107C2B74}"/>
              </a:ext>
            </a:extLst>
          </p:cNvPr>
          <p:cNvSpPr txBox="1"/>
          <p:nvPr/>
        </p:nvSpPr>
        <p:spPr>
          <a:xfrm>
            <a:off x="10786922" y="235433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1D92177A-2149-4DE0-B2C8-1F516D57B799}"/>
              </a:ext>
            </a:extLst>
          </p:cNvPr>
          <p:cNvSpPr txBox="1"/>
          <p:nvPr/>
        </p:nvSpPr>
        <p:spPr>
          <a:xfrm>
            <a:off x="10369440" y="3542705"/>
            <a:ext cx="691055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판매중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품절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종류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마감되지 않았을 경우 입찰 할 경우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    하트버튼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 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입찰목록 추가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해당 버튼 클릭 시 해당 정보 있는 곳으로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스크롤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EFF49-13BA-45BE-B38A-18AD5C40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01" y="3405437"/>
            <a:ext cx="7066670" cy="3308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3BDB5-856A-43D1-927A-8BD6F62AA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56" y="3405437"/>
            <a:ext cx="6944009" cy="322400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424A18-1C66-48AB-BE71-25BA161522C2}"/>
              </a:ext>
            </a:extLst>
          </p:cNvPr>
          <p:cNvCxnSpPr>
            <a:stCxn id="6" idx="3"/>
          </p:cNvCxnSpPr>
          <p:nvPr/>
        </p:nvCxnSpPr>
        <p:spPr>
          <a:xfrm>
            <a:off x="8109771" y="5059681"/>
            <a:ext cx="1415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863080" y="3191826"/>
            <a:ext cx="7488832" cy="389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659ED-868C-4709-8D24-2B2B045324F9}"/>
              </a:ext>
            </a:extLst>
          </p:cNvPr>
          <p:cNvSpPr/>
          <p:nvPr/>
        </p:nvSpPr>
        <p:spPr>
          <a:xfrm>
            <a:off x="9521811" y="3253068"/>
            <a:ext cx="7488832" cy="383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6911752" y="829449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최고 입찰가격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즉시 반영</a:t>
            </a:r>
          </a:p>
        </p:txBody>
      </p:sp>
    </p:spTree>
    <p:extLst>
      <p:ext uri="{BB962C8B-B14F-4D97-AF65-F5344CB8AC3E}">
        <p14:creationId xmlns:p14="http://schemas.microsoft.com/office/powerpoint/2010/main" val="16224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603263" y="1028001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전체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알림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1028700" y="2639821"/>
            <a:ext cx="6662493" cy="4413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659ED-868C-4709-8D24-2B2B045324F9}"/>
              </a:ext>
            </a:extLst>
          </p:cNvPr>
          <p:cNvSpPr/>
          <p:nvPr/>
        </p:nvSpPr>
        <p:spPr>
          <a:xfrm>
            <a:off x="9936088" y="2668354"/>
            <a:ext cx="6264696" cy="4419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6480813" y="8207873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모든 알림 창은 단순 확인 기능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모달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확인 후 로직이 실행되는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모달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CBCD0E-25EA-46DF-8DCE-CDC79685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57" y="2807268"/>
            <a:ext cx="5744377" cy="4058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E61B45-04F9-4406-992D-2895828C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120" y="2911946"/>
            <a:ext cx="5442608" cy="38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654933" y="108686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실시간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1028701" y="2639821"/>
            <a:ext cx="4802932" cy="4588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477840" y="7530541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375894" y="7329427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5948346" y="834711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b="1" spc="-91" dirty="0" err="1">
                <a:solidFill>
                  <a:srgbClr val="373737"/>
                </a:solidFill>
              </a:rPr>
              <a:t>웹소켓을</a:t>
            </a:r>
            <a:r>
              <a:rPr lang="ko-KR" altLang="en-US" sz="2800" b="1" spc="-91" dirty="0">
                <a:solidFill>
                  <a:srgbClr val="373737"/>
                </a:solidFill>
              </a:rPr>
              <a:t> 통해 </a:t>
            </a:r>
            <a:r>
              <a:rPr lang="ko-KR" altLang="en-US" sz="2800" b="1" spc="-91" dirty="0" err="1">
                <a:solidFill>
                  <a:srgbClr val="373737"/>
                </a:solidFill>
              </a:rPr>
              <a:t>모달로</a:t>
            </a:r>
            <a:r>
              <a:rPr lang="ko-KR" altLang="en-US" sz="2800" b="1" spc="-91" dirty="0">
                <a:solidFill>
                  <a:srgbClr val="373737"/>
                </a:solidFill>
              </a:rPr>
              <a:t> 실시간 채팅이 가능하며 운영자는 채팅기록을 </a:t>
            </a:r>
            <a:r>
              <a:rPr lang="ko-KR" altLang="en-US" sz="2800" b="1" spc="-91" dirty="0" err="1">
                <a:solidFill>
                  <a:srgbClr val="373737"/>
                </a:solidFill>
              </a:rPr>
              <a:t>삭제할수</a:t>
            </a:r>
            <a:r>
              <a:rPr lang="ko-KR" altLang="en-US" sz="2800" b="1" spc="-91" dirty="0">
                <a:solidFill>
                  <a:srgbClr val="373737"/>
                </a:solidFill>
              </a:rPr>
              <a:t> 있습니다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84E45-7B2A-4E95-89C5-6CAA9444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93" y="2820456"/>
            <a:ext cx="4448796" cy="41554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2B38D6-6089-466E-B0AD-606461B3DD09}"/>
              </a:ext>
            </a:extLst>
          </p:cNvPr>
          <p:cNvSpPr/>
          <p:nvPr/>
        </p:nvSpPr>
        <p:spPr>
          <a:xfrm>
            <a:off x="5039544" y="6204863"/>
            <a:ext cx="675756" cy="837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D3084E9-50D0-4FBA-957B-96A5992CA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80" y="2790042"/>
            <a:ext cx="4458322" cy="4229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E4A701-83D6-4217-B25C-EDEF2C29B38F}"/>
              </a:ext>
            </a:extLst>
          </p:cNvPr>
          <p:cNvSpPr/>
          <p:nvPr/>
        </p:nvSpPr>
        <p:spPr>
          <a:xfrm>
            <a:off x="5980425" y="2668244"/>
            <a:ext cx="5035783" cy="4588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2913BE-D281-4B72-A58E-D5A974476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0344" y="2895460"/>
            <a:ext cx="3924848" cy="41344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8B7D5D-C0C9-4DA3-9A90-E011B4949401}"/>
              </a:ext>
            </a:extLst>
          </p:cNvPr>
          <p:cNvSpPr/>
          <p:nvPr/>
        </p:nvSpPr>
        <p:spPr>
          <a:xfrm>
            <a:off x="11792383" y="2820455"/>
            <a:ext cx="5035783" cy="4588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169713-EF7F-4CCA-B644-594FFF0473C2}"/>
              </a:ext>
            </a:extLst>
          </p:cNvPr>
          <p:cNvSpPr/>
          <p:nvPr/>
        </p:nvSpPr>
        <p:spPr>
          <a:xfrm>
            <a:off x="7343800" y="6439644"/>
            <a:ext cx="1611860" cy="432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F21CF-1407-45EB-83B2-D4C3B050CFA0}"/>
              </a:ext>
            </a:extLst>
          </p:cNvPr>
          <p:cNvSpPr/>
          <p:nvPr/>
        </p:nvSpPr>
        <p:spPr>
          <a:xfrm>
            <a:off x="1177493" y="5962316"/>
            <a:ext cx="3567845" cy="83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EF763C88-7464-41AD-B44C-290BD1D6477D}"/>
              </a:ext>
            </a:extLst>
          </p:cNvPr>
          <p:cNvGrpSpPr/>
          <p:nvPr/>
        </p:nvGrpSpPr>
        <p:grpSpPr>
          <a:xfrm>
            <a:off x="5370785" y="5645611"/>
            <a:ext cx="678786" cy="794033"/>
            <a:chOff x="0" y="-47625"/>
            <a:chExt cx="178775" cy="209128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2EE8B5F8-8F4E-48FE-BB4B-BDE749D22609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1494E349-CB66-412C-9ED2-A9AD9A3E819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E9479418-8DA6-4A1A-8735-0B2A2776B572}"/>
              </a:ext>
            </a:extLst>
          </p:cNvPr>
          <p:cNvGrpSpPr/>
          <p:nvPr/>
        </p:nvGrpSpPr>
        <p:grpSpPr>
          <a:xfrm>
            <a:off x="749089" y="5328671"/>
            <a:ext cx="678786" cy="794033"/>
            <a:chOff x="0" y="-47625"/>
            <a:chExt cx="178775" cy="209128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674603D-DE74-40A0-A9CF-BDFB8298DC12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BBB8B286-8D71-4CE9-89A7-4F62D6BE5FB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16">
            <a:extLst>
              <a:ext uri="{FF2B5EF4-FFF2-40B4-BE49-F238E27FC236}">
                <a16:creationId xmlns:a16="http://schemas.microsoft.com/office/drawing/2014/main" id="{690774C4-ECD9-458B-B1CD-A13ED01C7FF3}"/>
              </a:ext>
            </a:extLst>
          </p:cNvPr>
          <p:cNvGrpSpPr/>
          <p:nvPr/>
        </p:nvGrpSpPr>
        <p:grpSpPr>
          <a:xfrm>
            <a:off x="8724835" y="5736023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880D5ACC-EA0D-4654-AA27-BA6CA69DE1A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ADE48663-1C32-4FC4-8F0D-4F245E6D0A8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996CC400-46A7-42E1-B4E5-E1ADFADB1D0B}"/>
              </a:ext>
            </a:extLst>
          </p:cNvPr>
          <p:cNvGrpSpPr/>
          <p:nvPr/>
        </p:nvGrpSpPr>
        <p:grpSpPr>
          <a:xfrm>
            <a:off x="16298172" y="2285561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F7BB8C8-4C27-4CDB-8081-052170F2A82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A4C80A8A-723A-4111-BD90-DCE52E9BA498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40" name="Group 16">
            <a:extLst>
              <a:ext uri="{FF2B5EF4-FFF2-40B4-BE49-F238E27FC236}">
                <a16:creationId xmlns:a16="http://schemas.microsoft.com/office/drawing/2014/main" id="{57437503-9A9B-4D2F-A403-5893383CD039}"/>
              </a:ext>
            </a:extLst>
          </p:cNvPr>
          <p:cNvGrpSpPr/>
          <p:nvPr/>
        </p:nvGrpSpPr>
        <p:grpSpPr>
          <a:xfrm>
            <a:off x="5477840" y="2165952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8A1C3A77-2E3D-45CB-89D9-4EE847385B9A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C1B1E524-5503-44B9-8D61-BABEFD6C5FB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3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입찰목록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99A351-6E3F-4569-AE42-A2930A83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83261"/>
            <a:ext cx="9063684" cy="5695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F5F145-996B-418F-81FE-9F2FE3B5D296}"/>
              </a:ext>
            </a:extLst>
          </p:cNvPr>
          <p:cNvSpPr/>
          <p:nvPr/>
        </p:nvSpPr>
        <p:spPr>
          <a:xfrm>
            <a:off x="4319464" y="5059681"/>
            <a:ext cx="3024336" cy="65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203709-46F4-41A7-8E22-9BD5391D5AEB}"/>
              </a:ext>
            </a:extLst>
          </p:cNvPr>
          <p:cNvSpPr/>
          <p:nvPr/>
        </p:nvSpPr>
        <p:spPr>
          <a:xfrm>
            <a:off x="7559824" y="3994590"/>
            <a:ext cx="2736304" cy="367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853F4D99-DA7B-4256-A560-7BA18CC1922C}"/>
              </a:ext>
            </a:extLst>
          </p:cNvPr>
          <p:cNvGrpSpPr/>
          <p:nvPr/>
        </p:nvGrpSpPr>
        <p:grpSpPr>
          <a:xfrm>
            <a:off x="6715950" y="5433776"/>
            <a:ext cx="678786" cy="794033"/>
            <a:chOff x="0" y="-47625"/>
            <a:chExt cx="178775" cy="209128"/>
          </a:xfrm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815021B9-E13E-45FC-864A-3F0790258D7C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79BD77CC-C38A-47DE-AB73-7E29BDED60D8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6FF8059B-9ED0-4FE6-BB3C-ED9A8B8AD4B1}"/>
              </a:ext>
            </a:extLst>
          </p:cNvPr>
          <p:cNvGrpSpPr/>
          <p:nvPr/>
        </p:nvGrpSpPr>
        <p:grpSpPr>
          <a:xfrm>
            <a:off x="9515470" y="7650669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F04A75C2-C50E-489A-AB34-B31EF835094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D9FC5E7E-3A47-40A2-B4E0-8B1BE960ACB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3D88C-F88E-4A37-BE52-D6F93501094B}"/>
              </a:ext>
            </a:extLst>
          </p:cNvPr>
          <p:cNvSpPr/>
          <p:nvPr/>
        </p:nvSpPr>
        <p:spPr>
          <a:xfrm>
            <a:off x="863080" y="2822099"/>
            <a:ext cx="9865096" cy="6309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92C04C-F25D-4B3B-8B39-6781F9D9401D}"/>
              </a:ext>
            </a:extLst>
          </p:cNvPr>
          <p:cNvSpPr/>
          <p:nvPr/>
        </p:nvSpPr>
        <p:spPr>
          <a:xfrm>
            <a:off x="4679504" y="8184774"/>
            <a:ext cx="2036446" cy="613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3981330D-7DC1-4693-9B62-3BBEE027D683}"/>
              </a:ext>
            </a:extLst>
          </p:cNvPr>
          <p:cNvGrpSpPr/>
          <p:nvPr/>
        </p:nvGrpSpPr>
        <p:grpSpPr>
          <a:xfrm>
            <a:off x="6427493" y="8428183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0EFF34-865E-4091-8F7E-2D5AB9C1B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73C3495C-C32B-4715-A0D8-C2208A97B53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325C3FD8-1430-485E-B5F7-F1AFDC53955E}"/>
              </a:ext>
            </a:extLst>
          </p:cNvPr>
          <p:cNvSpPr/>
          <p:nvPr/>
        </p:nvSpPr>
        <p:spPr>
          <a:xfrm>
            <a:off x="10863463" y="286730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8FF23D01-C685-463A-96EB-12410A1023F2}"/>
              </a:ext>
            </a:extLst>
          </p:cNvPr>
          <p:cNvSpPr txBox="1"/>
          <p:nvPr/>
        </p:nvSpPr>
        <p:spPr>
          <a:xfrm>
            <a:off x="11328713" y="298326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01F5D75-6F6A-4591-8905-25862416A154}"/>
              </a:ext>
            </a:extLst>
          </p:cNvPr>
          <p:cNvSpPr txBox="1"/>
          <p:nvPr/>
        </p:nvSpPr>
        <p:spPr>
          <a:xfrm>
            <a:off x="11089325" y="4196572"/>
            <a:ext cx="6910550" cy="47032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 algn="l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개별 입찰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최고입찰자 아닐 시 삭제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입찰포기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개별 상품 최고 입찰 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최근 입찰 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이름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    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즉시반영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마감이 되었고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자 이면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주문하기를 통해 결제 진행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1871192" y="35441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E47F3-CE8D-4D6B-8A4B-EF5C5818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490535"/>
            <a:ext cx="7755260" cy="48729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6E9041-662A-429E-B0D7-B4ABC0BE0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63" y="2478466"/>
            <a:ext cx="6621176" cy="4872932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A2E992F5-9799-4837-B131-AAB193CD18CD}"/>
              </a:ext>
            </a:extLst>
          </p:cNvPr>
          <p:cNvSpPr txBox="1"/>
          <p:nvPr/>
        </p:nvSpPr>
        <p:spPr>
          <a:xfrm>
            <a:off x="1443129" y="7892715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1 .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주문할 상품 체크 후 주문하기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창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포트원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</a:t>
            </a: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7481ABCD-9A2B-44D5-AD5D-BBDE9E08A046}"/>
              </a:ext>
            </a:extLst>
          </p:cNvPr>
          <p:cNvGrpSpPr/>
          <p:nvPr/>
        </p:nvGrpSpPr>
        <p:grpSpPr>
          <a:xfrm>
            <a:off x="8274871" y="2226204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0B58E577-F052-4470-A30E-AECC4DD0BFCE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8B628BCC-FEA0-47B3-868F-72068FE69A5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FB6EFB3C-50D8-457A-A356-996D611FF369}"/>
              </a:ext>
            </a:extLst>
          </p:cNvPr>
          <p:cNvGrpSpPr/>
          <p:nvPr/>
        </p:nvGrpSpPr>
        <p:grpSpPr>
          <a:xfrm>
            <a:off x="15950717" y="2093518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07753B1-23C9-4F15-B06C-C693667A4E04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92CA333-80DC-44CB-AEAF-A2B125D1149C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482EC-5B15-4B10-BC6A-C579375316D4}"/>
              </a:ext>
            </a:extLst>
          </p:cNvPr>
          <p:cNvSpPr/>
          <p:nvPr/>
        </p:nvSpPr>
        <p:spPr>
          <a:xfrm>
            <a:off x="781845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396BF3-2F6F-4E3E-8682-8706DE47234F}"/>
              </a:ext>
            </a:extLst>
          </p:cNvPr>
          <p:cNvSpPr/>
          <p:nvPr/>
        </p:nvSpPr>
        <p:spPr>
          <a:xfrm>
            <a:off x="9373424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5DD123C-D03A-4AFE-843E-42337193D2BD}"/>
              </a:ext>
            </a:extLst>
          </p:cNvPr>
          <p:cNvCxnSpPr>
            <a:endCxn id="19" idx="1"/>
          </p:cNvCxnSpPr>
          <p:nvPr/>
        </p:nvCxnSpPr>
        <p:spPr>
          <a:xfrm>
            <a:off x="9096199" y="4961683"/>
            <a:ext cx="277225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2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1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 완료된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C0BBA-06AD-4047-9813-F733BBDE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10365"/>
            <a:ext cx="8286615" cy="637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A162FB-EA53-4FD6-9B9E-C2242B00DD57}"/>
              </a:ext>
            </a:extLst>
          </p:cNvPr>
          <p:cNvSpPr/>
          <p:nvPr/>
        </p:nvSpPr>
        <p:spPr>
          <a:xfrm>
            <a:off x="8091179" y="7159725"/>
            <a:ext cx="1224136" cy="912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8826D-1EE8-45FC-BE94-A2FF214D3E5B}"/>
              </a:ext>
            </a:extLst>
          </p:cNvPr>
          <p:cNvSpPr/>
          <p:nvPr/>
        </p:nvSpPr>
        <p:spPr>
          <a:xfrm>
            <a:off x="5183560" y="2910365"/>
            <a:ext cx="648072" cy="864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32">
            <a:extLst>
              <a:ext uri="{FF2B5EF4-FFF2-40B4-BE49-F238E27FC236}">
                <a16:creationId xmlns:a16="http://schemas.microsoft.com/office/drawing/2014/main" id="{618B9E6E-4ED7-42C5-9C56-21167DF3F329}"/>
              </a:ext>
            </a:extLst>
          </p:cNvPr>
          <p:cNvSpPr/>
          <p:nvPr/>
        </p:nvSpPr>
        <p:spPr>
          <a:xfrm>
            <a:off x="10032460" y="293947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35A5871A-2000-40A3-872F-274CD93AA398}"/>
              </a:ext>
            </a:extLst>
          </p:cNvPr>
          <p:cNvSpPr txBox="1"/>
          <p:nvPr/>
        </p:nvSpPr>
        <p:spPr>
          <a:xfrm>
            <a:off x="10373426" y="4767422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이후 상품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결제 완료된 상품은 품절 표기 및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입찰 갱신 불가능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A963C72C-342C-4A4F-95B4-E6025AB9F1C5}"/>
              </a:ext>
            </a:extLst>
          </p:cNvPr>
          <p:cNvSpPr txBox="1"/>
          <p:nvPr/>
        </p:nvSpPr>
        <p:spPr>
          <a:xfrm>
            <a:off x="10515319" y="313530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1619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86308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91272" y="45422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구매취소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F52F4-8679-4157-8C39-6CE155B3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40" y="1965297"/>
            <a:ext cx="9259592" cy="4321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5D51A-896D-4907-9A96-894FC59AC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68" y="5612613"/>
            <a:ext cx="9259592" cy="46408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1D3175-B263-49F0-AA67-852CCAA0A9AD}"/>
              </a:ext>
            </a:extLst>
          </p:cNvPr>
          <p:cNvSpPr/>
          <p:nvPr/>
        </p:nvSpPr>
        <p:spPr>
          <a:xfrm>
            <a:off x="8207896" y="6247215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E511D-51B2-490E-BA57-E605B7C62503}"/>
              </a:ext>
            </a:extLst>
          </p:cNvPr>
          <p:cNvSpPr/>
          <p:nvPr/>
        </p:nvSpPr>
        <p:spPr>
          <a:xfrm>
            <a:off x="8279904" y="2574807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410328-202E-4DCC-AB30-9D67C0959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992" y="1834365"/>
            <a:ext cx="3291630" cy="10456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BB038-20A0-454F-92CD-9E7F134CEF70}"/>
              </a:ext>
            </a:extLst>
          </p:cNvPr>
          <p:cNvSpPr/>
          <p:nvPr/>
        </p:nvSpPr>
        <p:spPr>
          <a:xfrm>
            <a:off x="4391472" y="1646363"/>
            <a:ext cx="3605381" cy="14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709294A0-F0E0-41FA-9DA1-2D80B85F811D}"/>
              </a:ext>
            </a:extLst>
          </p:cNvPr>
          <p:cNvGrpSpPr/>
          <p:nvPr/>
        </p:nvGrpSpPr>
        <p:grpSpPr>
          <a:xfrm>
            <a:off x="9442060" y="2185109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4AB351D-E59B-45B3-96F2-3146B8674328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D1DB9EAF-B961-48C2-86A2-3D21B32560D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DFFB8D-B337-4F3B-8FCD-75F5FE555674}"/>
              </a:ext>
            </a:extLst>
          </p:cNvPr>
          <p:cNvGrpSpPr/>
          <p:nvPr/>
        </p:nvGrpSpPr>
        <p:grpSpPr>
          <a:xfrm>
            <a:off x="9425380" y="571295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42676E-F486-417F-B6CB-E8DDCA90C87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FCC285-A2CE-4B6C-8625-BCFEC396DFE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525E3148-1BDB-42C5-AA0F-69AD02D0D4B1}"/>
              </a:ext>
            </a:extLst>
          </p:cNvPr>
          <p:cNvSpPr/>
          <p:nvPr/>
        </p:nvSpPr>
        <p:spPr>
          <a:xfrm>
            <a:off x="10458813" y="2185109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CF3349C-955A-4BAA-840E-3C333348A0CD}"/>
              </a:ext>
            </a:extLst>
          </p:cNvPr>
          <p:cNvSpPr txBox="1"/>
          <p:nvPr/>
        </p:nvSpPr>
        <p:spPr>
          <a:xfrm>
            <a:off x="10598195" y="3909267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완료한 상품 구매 이력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 취소 클릭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취소 완료 출력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722BFBE3-E2F8-409E-B81B-397768037AE6}"/>
              </a:ext>
            </a:extLst>
          </p:cNvPr>
          <p:cNvSpPr txBox="1"/>
          <p:nvPr/>
        </p:nvSpPr>
        <p:spPr>
          <a:xfrm>
            <a:off x="10765153" y="223021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6821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9337" y="1257300"/>
            <a:ext cx="5131928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팀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구성 및 역할</a:t>
            </a:r>
          </a:p>
        </p:txBody>
      </p:sp>
      <p:graphicFrame>
        <p:nvGraphicFramePr>
          <p:cNvPr id="1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48644"/>
              </p:ext>
            </p:extLst>
          </p:nvPr>
        </p:nvGraphicFramePr>
        <p:xfrm>
          <a:off x="884906" y="3162301"/>
          <a:ext cx="16490636" cy="4217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3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4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양홍엽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 구축 </a:t>
                      </a:r>
                      <a:endParaRPr lang="ko-KR" altLang="en-US" sz="2400" b="1" i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지도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우편주소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문자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메일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소셜 로그인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(API),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실시간 입찰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실시간 그래프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입찰목록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환불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구매 이력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상품등록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수정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조회수 추가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업데이트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최근 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고객센터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댓글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실시간 채팅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알림 창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/ 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여러 편의성 개선 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전체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84BF2-9964-4EDC-905D-8916982F8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0" y="4864872"/>
            <a:ext cx="2544309" cy="2232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28D25D-5DC1-4771-984D-3953ABD8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32" y="2988133"/>
            <a:ext cx="8064896" cy="29535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8348A-D9CD-4B60-9BC8-885B9C26E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027" y="6727679"/>
            <a:ext cx="8034861" cy="29425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27B0D-50DB-4445-8D8F-AC68F11906B6}"/>
              </a:ext>
            </a:extLst>
          </p:cNvPr>
          <p:cNvSpPr/>
          <p:nvPr/>
        </p:nvSpPr>
        <p:spPr>
          <a:xfrm>
            <a:off x="419780" y="5639927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DF670A-AD28-4716-9D5C-4EC63C56D752}"/>
              </a:ext>
            </a:extLst>
          </p:cNvPr>
          <p:cNvSpPr/>
          <p:nvPr/>
        </p:nvSpPr>
        <p:spPr>
          <a:xfrm>
            <a:off x="419780" y="6435832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0A636E-00E5-4132-9162-F1FE97DA641B}"/>
              </a:ext>
            </a:extLst>
          </p:cNvPr>
          <p:cNvCxnSpPr>
            <a:stCxn id="15" idx="3"/>
          </p:cNvCxnSpPr>
          <p:nvPr/>
        </p:nvCxnSpPr>
        <p:spPr>
          <a:xfrm flipV="1">
            <a:off x="1583160" y="4464896"/>
            <a:ext cx="2448272" cy="14668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47396F-5A54-4B13-84E4-D2EDEF3E146E}"/>
              </a:ext>
            </a:extLst>
          </p:cNvPr>
          <p:cNvCxnSpPr>
            <a:stCxn id="16" idx="3"/>
          </p:cNvCxnSpPr>
          <p:nvPr/>
        </p:nvCxnSpPr>
        <p:spPr>
          <a:xfrm>
            <a:off x="1583160" y="6727679"/>
            <a:ext cx="2369867" cy="14712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2">
            <a:extLst>
              <a:ext uri="{FF2B5EF4-FFF2-40B4-BE49-F238E27FC236}">
                <a16:creationId xmlns:a16="http://schemas.microsoft.com/office/drawing/2014/main" id="{FEDE1668-50F8-4990-A36E-6880D7AF5D50}"/>
              </a:ext>
            </a:extLst>
          </p:cNvPr>
          <p:cNvSpPr/>
          <p:nvPr/>
        </p:nvSpPr>
        <p:spPr>
          <a:xfrm>
            <a:off x="12669458" y="3300452"/>
            <a:ext cx="4589842" cy="6270759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43A34814-A757-4771-84F1-E28B7877E75C}"/>
              </a:ext>
            </a:extLst>
          </p:cNvPr>
          <p:cNvSpPr txBox="1"/>
          <p:nvPr/>
        </p:nvSpPr>
        <p:spPr>
          <a:xfrm>
            <a:off x="12777898" y="3337020"/>
            <a:ext cx="39451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C0CAFBE4-FC7A-4F9D-ABD3-3CD530EA5EF8}"/>
              </a:ext>
            </a:extLst>
          </p:cNvPr>
          <p:cNvSpPr txBox="1"/>
          <p:nvPr/>
        </p:nvSpPr>
        <p:spPr>
          <a:xfrm>
            <a:off x="12976826" y="476742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으로 분류하고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공지사항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문의사항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작성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4E32D1-0AE6-4ECA-9B8F-4B0D2B19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28" y="6640768"/>
            <a:ext cx="8125959" cy="3486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3B8E53-894E-43C8-813D-DC46D195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8" y="3299389"/>
            <a:ext cx="8125959" cy="2599112"/>
          </a:xfrm>
          <a:prstGeom prst="rect">
            <a:avLst/>
          </a:prstGeom>
        </p:spPr>
      </p:pic>
      <p:sp>
        <p:nvSpPr>
          <p:cNvPr id="11" name="Freeform 32">
            <a:extLst>
              <a:ext uri="{FF2B5EF4-FFF2-40B4-BE49-F238E27FC236}">
                <a16:creationId xmlns:a16="http://schemas.microsoft.com/office/drawing/2014/main" id="{B424FF8A-8B07-4CBB-BF31-48BE22A6415F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9B5BDEB1-F188-4158-9555-B9EFDFC7399F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6663A-661F-43B4-8595-7E3C0DF6BF03}"/>
              </a:ext>
            </a:extLst>
          </p:cNvPr>
          <p:cNvSpPr/>
          <p:nvPr/>
        </p:nvSpPr>
        <p:spPr>
          <a:xfrm>
            <a:off x="4367897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B7B3DE-8891-4CA5-AA17-0A63B791A4FD}"/>
              </a:ext>
            </a:extLst>
          </p:cNvPr>
          <p:cNvSpPr/>
          <p:nvPr/>
        </p:nvSpPr>
        <p:spPr>
          <a:xfrm>
            <a:off x="4441485" y="944647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B7F09AA1-020C-4ECD-A7F6-A46F1A49E9CF}"/>
              </a:ext>
            </a:extLst>
          </p:cNvPr>
          <p:cNvGrpSpPr/>
          <p:nvPr/>
        </p:nvGrpSpPr>
        <p:grpSpPr>
          <a:xfrm>
            <a:off x="5473232" y="4746482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CFC449E-22FD-4AD9-9F7B-BB1B5594E290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876954C7-4C0E-4D7F-B410-0DD27F944946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CC90D6D7-E713-4785-88B2-1064E85E1600}"/>
              </a:ext>
            </a:extLst>
          </p:cNvPr>
          <p:cNvGrpSpPr/>
          <p:nvPr/>
        </p:nvGrpSpPr>
        <p:grpSpPr>
          <a:xfrm>
            <a:off x="5587218" y="9101426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AE5A5A-7BC6-4CB6-B749-0C65B5F2D72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0B815E18-A14C-46A7-94A5-02AB908E0D0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DDCCAC16-8B88-493B-8C1B-03F1C1E08901}"/>
              </a:ext>
            </a:extLst>
          </p:cNvPr>
          <p:cNvSpPr txBox="1"/>
          <p:nvPr/>
        </p:nvSpPr>
        <p:spPr>
          <a:xfrm>
            <a:off x="11137763" y="530867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문의작성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공지작성 이동시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관리자는 공지작성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유저는 문의작성 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제목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내용 입력 후 작성 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삭제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댓글 작성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C1EC5-2BA9-4CF2-9CCF-D43D11E4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97" y="3215490"/>
            <a:ext cx="8780481" cy="6409645"/>
          </a:xfrm>
          <a:prstGeom prst="rect">
            <a:avLst/>
          </a:prstGeom>
        </p:spPr>
      </p:pic>
      <p:sp>
        <p:nvSpPr>
          <p:cNvPr id="7" name="Freeform 32">
            <a:extLst>
              <a:ext uri="{FF2B5EF4-FFF2-40B4-BE49-F238E27FC236}">
                <a16:creationId xmlns:a16="http://schemas.microsoft.com/office/drawing/2014/main" id="{B92A29DC-AE3E-4352-9196-1296C1C65441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56B83663-5E08-4299-B65A-10D8EB4CD662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FE6CB841-2504-414E-A97C-6DE0A618623E}"/>
              </a:ext>
            </a:extLst>
          </p:cNvPr>
          <p:cNvSpPr txBox="1"/>
          <p:nvPr/>
        </p:nvSpPr>
        <p:spPr>
          <a:xfrm>
            <a:off x="10402449" y="5308671"/>
            <a:ext cx="624417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작성한 유저는 게시글 수정 삭제 가능</a:t>
            </a:r>
            <a:r>
              <a:rPr lang="en-US" altLang="ko-KR" sz="3000" b="1" spc="-91" dirty="0">
                <a:solidFill>
                  <a:srgbClr val="373737"/>
                </a:solidFill>
              </a:rPr>
              <a:t>.+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관리자도 삭제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달기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 반영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댓글은 게시글 주인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관리자만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작성한 주인은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삭제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7A5A57-A0B5-4377-81F4-27DD62658F25}"/>
              </a:ext>
            </a:extLst>
          </p:cNvPr>
          <p:cNvSpPr/>
          <p:nvPr/>
        </p:nvSpPr>
        <p:spPr>
          <a:xfrm>
            <a:off x="8648814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16ABF0-BA6F-4730-B212-256949DEF6CC}"/>
              </a:ext>
            </a:extLst>
          </p:cNvPr>
          <p:cNvSpPr/>
          <p:nvPr/>
        </p:nvSpPr>
        <p:spPr>
          <a:xfrm>
            <a:off x="1011081" y="6348920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4E47AD-21B4-431F-8B8E-A663FAE7E8CD}"/>
              </a:ext>
            </a:extLst>
          </p:cNvPr>
          <p:cNvSpPr/>
          <p:nvPr/>
        </p:nvSpPr>
        <p:spPr>
          <a:xfrm>
            <a:off x="979455" y="8586914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47136E-BF0A-4B81-8672-A921AA8B3E88}"/>
              </a:ext>
            </a:extLst>
          </p:cNvPr>
          <p:cNvSpPr/>
          <p:nvPr/>
        </p:nvSpPr>
        <p:spPr>
          <a:xfrm>
            <a:off x="791072" y="6932613"/>
            <a:ext cx="9052748" cy="2819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14BD1600-F283-42E6-A4E1-E4F1111EB4EB}"/>
              </a:ext>
            </a:extLst>
          </p:cNvPr>
          <p:cNvGrpSpPr/>
          <p:nvPr/>
        </p:nvGrpSpPr>
        <p:grpSpPr>
          <a:xfrm>
            <a:off x="8048243" y="4370405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B6E6E12-F6AC-45B4-8C88-8AA3A0DA2AC2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69FBF07B-E912-4C77-8A4A-D59077745A7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18F620-E556-4F7C-A504-CA346A8C8C4A}"/>
              </a:ext>
            </a:extLst>
          </p:cNvPr>
          <p:cNvGrpSpPr/>
          <p:nvPr/>
        </p:nvGrpSpPr>
        <p:grpSpPr>
          <a:xfrm>
            <a:off x="2190788" y="584790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467F488-E513-4DDB-B5C7-5A031F21138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A9A3D-75AC-457B-A415-A6A9EB63D70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FE83CCB6-B625-4BA4-AD02-3279F573AB51}"/>
              </a:ext>
            </a:extLst>
          </p:cNvPr>
          <p:cNvGrpSpPr/>
          <p:nvPr/>
        </p:nvGrpSpPr>
        <p:grpSpPr>
          <a:xfrm>
            <a:off x="9230504" y="6420312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9690A9E-0093-4E9F-91F4-001F5B7DF57A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A7AF3AC0-A86E-4A08-BFA4-4A3FD6CBC7F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E18D3963-AF50-43DC-BBD0-F0A46F92F848}"/>
              </a:ext>
            </a:extLst>
          </p:cNvPr>
          <p:cNvGrpSpPr/>
          <p:nvPr/>
        </p:nvGrpSpPr>
        <p:grpSpPr>
          <a:xfrm>
            <a:off x="2033767" y="8206822"/>
            <a:ext cx="678786" cy="794033"/>
            <a:chOff x="0" y="-47625"/>
            <a:chExt cx="178775" cy="209128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9003480-8AC2-4B0B-B9E0-FA010932138D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EAD947DB-6EA0-4E7C-91BF-85AD8227D232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8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862738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altLang="ko-KR" sz="2499" b="1" dirty="0">
                  <a:solidFill>
                    <a:srgbClr val="373737"/>
                  </a:solidFill>
                </a:rPr>
                <a:t>1</a:t>
              </a:r>
              <a:r>
                <a:rPr lang="ko-KR" altLang="en-US" sz="2499" b="1" dirty="0">
                  <a:solidFill>
                    <a:srgbClr val="373737"/>
                  </a:solidFill>
                </a:rPr>
                <a:t>인 가구 위한</a:t>
              </a:r>
              <a:endParaRPr lang="en-US" altLang="ko-KR" sz="2499" b="1" dirty="0">
                <a:solidFill>
                  <a:srgbClr val="373737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반려동물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77018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경매를 이용한 이색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8349" y="3647303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고객센터를 활용한 피드백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99681" y="364730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그래프를 보며 경쟁하는 시스템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56277" y="1359327"/>
            <a:ext cx="5465963" cy="8675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핵심 가치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13985" y="8156010"/>
            <a:ext cx="7860029" cy="1333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b="1" spc="-249" dirty="0"/>
              <a:t>특이한 반려동물 입양하며 이색 온라인 쇼핑몰 이용으로 수요 증가</a:t>
            </a:r>
            <a:endParaRPr lang="en-US" sz="3728" b="1" spc="-249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3969418-3BC0-4B49-9320-FC0B8B4449DF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1" name="그림 16">
            <a:extLst>
              <a:ext uri="{FF2B5EF4-FFF2-40B4-BE49-F238E27FC236}">
                <a16:creationId xmlns:a16="http://schemas.microsoft.com/office/drawing/2014/main" id="{EA80841C-CDAD-406E-B652-8A1E5DA05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7136" y="1375965"/>
            <a:ext cx="9468194" cy="9105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성과 분석</a:t>
            </a:r>
            <a:endParaRPr lang="en-US" altLang="ko-KR" sz="6000" spc="-340" dirty="0">
              <a:solidFill>
                <a:srgbClr val="2E5743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6166" y="4166116"/>
            <a:ext cx="3448900" cy="344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0221" y="4166116"/>
            <a:ext cx="3448900" cy="344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2936" y="4166116"/>
            <a:ext cx="3448900" cy="344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01384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 dirty="0">
                <a:solidFill>
                  <a:srgbClr val="373737"/>
                </a:solidFill>
              </a:rPr>
              <a:t>67 %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5440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86 %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6965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93 %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4036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개인 기능 완성도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40141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최초 설계의 구현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9645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다채로움의 </a:t>
            </a:r>
            <a:r>
              <a:rPr lang="en-US" altLang="ko-KR" sz="2976" spc="-199" dirty="0">
                <a:solidFill>
                  <a:srgbClr val="373737"/>
                </a:solidFill>
              </a:rPr>
              <a:t>UI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991222" y="3308306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02908" y="3208863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16803" y="3208863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9CB0FCF4-88BA-4642-A4A4-F2D4B2FF6922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4A122D4E-FE4B-4BD7-92E4-247FB34043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9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편의성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다채로움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CSS, UI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추가로 사용자의 만족감 증가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1단계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2단계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3단계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경매 시스템에 맞춰 선 결제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및 다른 사이트의 가격 비교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추가로 무의미한 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높은 최고 입찰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방지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가지고 있는 기능들의 완성도가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높아지면 반려동물의 추가적인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상품의 카테고리 증가함으로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한사이트 내에서 모든 것을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다 구매할 수 있게 해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사용자가 필요한 것을 한번에 다 해결 할 수 있게 할 것입니다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78825" y="1361105"/>
            <a:ext cx="9468194" cy="18210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향후 계획 및 발전 방향</a:t>
            </a:r>
            <a:endParaRPr lang="en-US" altLang="ko-KR" sz="5400" spc="-340" dirty="0">
              <a:solidFill>
                <a:srgbClr val="2E5743"/>
              </a:solidFill>
            </a:endParaRPr>
          </a:p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0BC99E16-91D5-499E-B2AE-31A23E8FD688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30C3728D-D128-44B5-B68C-71E550933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  <a:defRPr/>
            </a:pPr>
            <a:r>
              <a:rPr lang="en-US" sz="5576" spc="-373">
                <a:solidFill>
                  <a:srgbClr val="2E5743"/>
                </a:solidFill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  <a:defRPr/>
            </a:pPr>
            <a:r>
              <a:rPr lang="en-US" sz="3941" spc="-264">
                <a:solidFill>
                  <a:srgbClr val="373737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1672" y="337071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3251" y="180658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grpSp>
        <p:nvGrpSpPr>
          <p:cNvPr id="1005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335000" y="3964304"/>
            <a:ext cx="4953000" cy="172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조건에 부합하는 주제 중  </a:t>
            </a:r>
            <a:r>
              <a:rPr kumimoji="1" lang="en-US" altLang="ko-KR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1</a:t>
            </a: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인가구 증가에 따라 반려동물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쇼핑 플랫폼 선정</a:t>
            </a: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7543800" cy="472440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5448300"/>
            <a:ext cx="7551285" cy="4572000"/>
          </a:xfrm>
          <a:prstGeom prst="rect">
            <a:avLst/>
          </a:prstGeom>
        </p:spPr>
      </p:pic>
      <p:pic>
        <p:nvPicPr>
          <p:cNvPr id="1011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34400" y="72638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526;p56"/>
          <p:cNvSpPr txBox="1"/>
          <p:nvPr/>
        </p:nvSpPr>
        <p:spPr>
          <a:xfrm>
            <a:off x="8610600" y="7505700"/>
            <a:ext cx="4060701" cy="327650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유통 비중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매출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오프라인 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-&gt;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온라인 </a:t>
            </a:r>
          </a:p>
        </p:txBody>
      </p:sp>
      <p:pic>
        <p:nvPicPr>
          <p:cNvPr id="1013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71430" y="24632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526;p56"/>
          <p:cNvSpPr txBox="1"/>
          <p:nvPr/>
        </p:nvSpPr>
        <p:spPr>
          <a:xfrm>
            <a:off x="8610600" y="2691775"/>
            <a:ext cx="4060701" cy="626725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 쇼핑 거래액 동향</a:t>
            </a:r>
            <a:endParaRPr lang="en-US" altLang="ko-KR" sz="1900" b="1">
              <a:solidFill>
                <a:srgbClr val="595959"/>
              </a:solidFill>
              <a:latin typeface="Exo"/>
              <a:ea typeface="Calibri"/>
              <a:cs typeface="Calibri"/>
              <a:sym typeface="Exo"/>
            </a:endParaRPr>
          </a:p>
          <a:p>
            <a:pPr algn="ctr">
              <a:defRPr/>
            </a:pP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/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모바일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52" name="TextBox 6"/>
          <p:cNvSpPr txBox="1"/>
          <p:nvPr/>
        </p:nvSpPr>
        <p:spPr>
          <a:xfrm>
            <a:off x="1905000" y="1028700"/>
            <a:ext cx="9174480" cy="69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주제 및 선정 배경</a:t>
            </a:r>
          </a:p>
        </p:txBody>
      </p:sp>
      <p:sp>
        <p:nvSpPr>
          <p:cNvPr id="53" name="TextBox 3"/>
          <p:cNvSpPr txBox="1"/>
          <p:nvPr/>
        </p:nvSpPr>
        <p:spPr>
          <a:xfrm>
            <a:off x="1954070" y="1924622"/>
            <a:ext cx="8866330" cy="23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생활에서 가장 많이 접하는 접근성이 좋은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준비한 기술 스택을 점검해볼 수 있는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en-US" altLang="ko-KR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Open API, REST API</a:t>
            </a: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를 최대한 적용해볼 수 있는 주제</a:t>
            </a:r>
            <a:endParaRPr kumimoji="1" lang="en-US" altLang="ko-KR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4" name="TextBox 6"/>
          <p:cNvSpPr txBox="1"/>
          <p:nvPr/>
        </p:nvSpPr>
        <p:spPr>
          <a:xfrm>
            <a:off x="1874520" y="4793888"/>
            <a:ext cx="9174480" cy="69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기획 의도</a:t>
            </a:r>
          </a:p>
        </p:txBody>
      </p:sp>
      <p:sp>
        <p:nvSpPr>
          <p:cNvPr id="55" name="TextBox 9"/>
          <p:cNvSpPr txBox="1"/>
          <p:nvPr/>
        </p:nvSpPr>
        <p:spPr>
          <a:xfrm>
            <a:off x="2058686" y="5679875"/>
            <a:ext cx="9371314" cy="46166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lang="ko-KR" altLang="en-US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인가구</a:t>
            </a:r>
            <a:r>
              <a:rPr lang="ko-KR" altLang="en-US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증가에 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활발해지면서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다양한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종류의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대한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관심도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증가하고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특히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파충류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비율이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높아짐에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기존의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방식과는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‘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차별화된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실시간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경매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’시스템을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도입하는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방안을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구상하게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되었습니다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더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많은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분들이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원하는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실시간으로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수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있도록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것을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목표로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6" name="TextBox 15"/>
          <p:cNvSpPr txBox="1"/>
          <p:nvPr/>
        </p:nvSpPr>
        <p:spPr>
          <a:xfrm>
            <a:off x="13267508" y="-144661"/>
            <a:ext cx="5020493" cy="1043166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프로젝트 수행 절차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활용 장비 및 재료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수행 절차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78036" y="1333500"/>
            <a:ext cx="5465963" cy="771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1" lang="ko-KR" altLang="en-US" sz="5076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수행 </a:t>
            </a:r>
            <a:r>
              <a:rPr kumimoji="1" lang="ko-KR" altLang="en-US" sz="5076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절차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2" name="사각형: 둥근 모서리 25"/>
          <p:cNvSpPr/>
          <p:nvPr/>
        </p:nvSpPr>
        <p:spPr>
          <a:xfrm>
            <a:off x="8763000" y="2781300"/>
            <a:ext cx="8610600" cy="7086599"/>
          </a:xfrm>
          <a:prstGeom prst="roundRect">
            <a:avLst>
              <a:gd name="adj" fmla="val 4335"/>
            </a:avLst>
          </a:prstGeom>
          <a:solidFill>
            <a:srgbClr val="289B6E">
              <a:alpha val="11000"/>
            </a:srgbClr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chemeClr val="accent1"/>
              </a:highlight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25000" y="3238500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기획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62425" y="4881388"/>
            <a:ext cx="7406376" cy="5242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분석 및 화면 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86225" y="6438900"/>
            <a:ext cx="7406376" cy="5301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백</a:t>
            </a:r>
            <a:r>
              <a:rPr lang="en-US" altLang="ko-KR" sz="2976" spc="-199">
                <a:solidFill>
                  <a:srgbClr val="373737"/>
                </a:solidFill>
              </a:rPr>
              <a:t>,</a:t>
            </a:r>
            <a:r>
              <a:rPr lang="ko-KR" altLang="en-US" sz="2976" spc="-199">
                <a:solidFill>
                  <a:srgbClr val="373737"/>
                </a:solidFill>
              </a:rPr>
              <a:t> 프론트 엔드 개발 및 추가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86225" y="8039100"/>
            <a:ext cx="7406375" cy="5265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테스트 및 버그 수정</a:t>
            </a:r>
          </a:p>
        </p:txBody>
      </p:sp>
      <p:sp>
        <p:nvSpPr>
          <p:cNvPr id="29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  <p:sp>
        <p:nvSpPr>
          <p:cNvPr id="33" name="직사각형 26"/>
          <p:cNvSpPr/>
          <p:nvPr/>
        </p:nvSpPr>
        <p:spPr>
          <a:xfrm>
            <a:off x="10477492" y="4097744"/>
            <a:ext cx="5753108" cy="765259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2024.08.17</a:t>
            </a:r>
          </a:p>
        </p:txBody>
      </p:sp>
      <p:sp>
        <p:nvSpPr>
          <p:cNvPr id="34" name="직사각형 26"/>
          <p:cNvSpPr/>
          <p:nvPr/>
        </p:nvSpPr>
        <p:spPr>
          <a:xfrm>
            <a:off x="10477492" y="5610880"/>
            <a:ext cx="5753108" cy="82802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2024.08.18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2024.08.19</a:t>
            </a:r>
          </a:p>
        </p:txBody>
      </p:sp>
      <p:sp>
        <p:nvSpPr>
          <p:cNvPr id="35" name="직사각형 26"/>
          <p:cNvSpPr/>
          <p:nvPr/>
        </p:nvSpPr>
        <p:spPr>
          <a:xfrm>
            <a:off x="10477492" y="7211080"/>
            <a:ext cx="5753108" cy="7912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2024.08.20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2024.09.02</a:t>
            </a:r>
          </a:p>
        </p:txBody>
      </p:sp>
      <p:sp>
        <p:nvSpPr>
          <p:cNvPr id="36" name="직사각형 26"/>
          <p:cNvSpPr/>
          <p:nvPr/>
        </p:nvSpPr>
        <p:spPr>
          <a:xfrm>
            <a:off x="10553692" y="8811279"/>
            <a:ext cx="5753108" cy="824413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2024.09.03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4DF47-AEFA-4404-B91D-84793432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3694121"/>
            <a:ext cx="6469255" cy="4864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2324100"/>
            <a:ext cx="2319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운영체제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통합 개발 환경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JDK </a:t>
            </a: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버전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DB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빌드툴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프레임워크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9070" y="2324100"/>
            <a:ext cx="4767130" cy="44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window 10 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IntelliJ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JDK</a:t>
            </a:r>
            <a:r>
              <a:rPr kumimoji="1" lang="ko-KR" altLang="en-US" sz="2400">
                <a:latin typeface="G마켓 산스 TTF Medium"/>
                <a:ea typeface="G마켓 산스 TTF Medium"/>
                <a:cs typeface="Pretendard"/>
              </a:rPr>
              <a:t> </a:t>
            </a: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22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MySQL (WorkBench 8.1.0)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Maven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Spring boot 3.2.6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555" y="6479083"/>
            <a:ext cx="9213592" cy="36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프론트</a:t>
            </a:r>
            <a:r>
              <a:rPr kumimoji="1" lang="en-US" altLang="ko-KR" sz="2200" b="1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Medium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Medium"/>
              </a:rPr>
              <a:t> 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HTML, CSS, JS, BootStrap, Thymeleaf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JQurey, Ajax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백엔드</a:t>
            </a:r>
            <a:r>
              <a:rPr kumimoji="1" lang="ko-KR" altLang="en-US" sz="2200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SemiBold"/>
              </a:rPr>
              <a:t>     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Spring Boot, Spring Security, </a:t>
            </a:r>
            <a:b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Spring Data JPA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API</a:t>
            </a:r>
            <a:r>
              <a:rPr kumimoji="1" lang="en-US" altLang="ko-KR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          </a:t>
            </a:r>
            <a:r>
              <a:rPr kumimoji="1" lang="ko-KR" altLang="en-US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결제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지도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우편주소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문자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메일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소셜로그인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CI/CD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AWS EC2</a:t>
            </a:r>
          </a:p>
          <a:p>
            <a:pPr>
              <a:lnSpc>
                <a:spcPts val="3040"/>
              </a:lnSpc>
              <a:defRPr/>
            </a:pPr>
            <a:endParaRPr kumimoji="1" lang="ko-KR" altLang="en-US" sz="2200">
              <a:latin typeface="G마켓 산스 TTF Medium"/>
              <a:ea typeface="G마켓 산스 TTF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876300"/>
            <a:ext cx="3682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활용 장비 및 재료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892346" y="1170762"/>
            <a:ext cx="9067800" cy="8551536"/>
          </a:xfrm>
          <a:prstGeom prst="rect">
            <a:avLst/>
          </a:prstGeom>
          <a:solidFill>
            <a:srgbClr val="ECEDF0"/>
          </a:solidFill>
          <a:ln>
            <a:solidFill>
              <a:srgbClr val="ECED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ture 2" descr="윈도우10 운영체제 버전 확인/빌드 번호 확인하는 방법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9040" y="2121540"/>
            <a:ext cx="659760" cy="65976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7020" y="2946307"/>
            <a:ext cx="575771" cy="575771"/>
          </a:xfrm>
          <a:prstGeom prst="rect">
            <a:avLst/>
          </a:prstGeom>
          <a:noFill/>
        </p:spPr>
      </p:pic>
      <p:pic>
        <p:nvPicPr>
          <p:cNvPr id="1032" name="Picture 8" descr="Java 기초 - 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673091" y="1346428"/>
            <a:ext cx="2651771" cy="1657357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97334" y="3204205"/>
            <a:ext cx="5457825" cy="4505325"/>
          </a:xfrm>
          <a:prstGeom prst="rect">
            <a:avLst/>
          </a:prstGeom>
          <a:noFill/>
        </p:spPr>
      </p:pic>
      <p:pic>
        <p:nvPicPr>
          <p:cNvPr id="1044" name="Picture 20" descr="OAuth 2.0: A standard for authorizatio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44291" y="4939301"/>
            <a:ext cx="2109534" cy="1406356"/>
          </a:xfrm>
          <a:prstGeom prst="rect">
            <a:avLst/>
          </a:prstGeom>
          <a:noFill/>
        </p:spPr>
      </p:pic>
      <p:pic>
        <p:nvPicPr>
          <p:cNvPr id="1046" name="Picture 22" descr="지도/로컬 | Kakao Developers 도구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465054" y="5577395"/>
            <a:ext cx="1098163" cy="1098163"/>
          </a:xfrm>
          <a:prstGeom prst="rect">
            <a:avLst/>
          </a:prstGeom>
          <a:noFill/>
        </p:spPr>
      </p:pic>
      <p:pic>
        <p:nvPicPr>
          <p:cNvPr id="16" name="Picture 2" descr="Maven – Download Apache Maven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1795749" y="2717767"/>
            <a:ext cx="2315231" cy="585617"/>
          </a:xfrm>
          <a:prstGeom prst="rect">
            <a:avLst/>
          </a:prstGeom>
          <a:noFill/>
        </p:spPr>
      </p:pic>
      <p:pic>
        <p:nvPicPr>
          <p:cNvPr id="1048" name="Picture 24" descr="JUnit 5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582363" y="3314344"/>
            <a:ext cx="1092836" cy="1092836"/>
          </a:xfrm>
          <a:prstGeom prst="rect">
            <a:avLst/>
          </a:prstGeom>
          <a:noFill/>
        </p:spPr>
      </p:pic>
      <p:pic>
        <p:nvPicPr>
          <p:cNvPr id="1050" name="Picture 26" descr="PortOne(포트원) 가이드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597697" y="1380324"/>
            <a:ext cx="1354863" cy="1356980"/>
          </a:xfrm>
          <a:prstGeom prst="rect">
            <a:avLst/>
          </a:prstGeom>
          <a:noFill/>
        </p:spPr>
      </p:pic>
      <p:pic>
        <p:nvPicPr>
          <p:cNvPr id="1026" name="Picture 2" descr="Swagger&quot; Icon - Download for free – Iconduck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052205" y="6644242"/>
            <a:ext cx="1436511" cy="1436511"/>
          </a:xfrm>
          <a:prstGeom prst="rect">
            <a:avLst/>
          </a:prstGeom>
          <a:noFill/>
        </p:spPr>
      </p:pic>
      <p:pic>
        <p:nvPicPr>
          <p:cNvPr id="12" name="Picture 2" descr="AWS EC2 인스턴스 만들기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044898" y="7824041"/>
            <a:ext cx="3103971" cy="1983092"/>
          </a:xfrm>
          <a:prstGeom prst="rect">
            <a:avLst/>
          </a:prstGeom>
          <a:noFill/>
        </p:spPr>
      </p:pic>
      <p:sp>
        <p:nvSpPr>
          <p:cNvPr id="1054" name="Freeform 19"/>
          <p:cNvSpPr/>
          <p:nvPr/>
        </p:nvSpPr>
        <p:spPr>
          <a:xfrm>
            <a:off x="11582400" y="7966831"/>
            <a:ext cx="1367669" cy="1367669"/>
          </a:xfrm>
          <a:custGeom>
            <a:avLst/>
            <a:gdLst/>
            <a:ahLst/>
            <a:cxnLst/>
            <a:rect l="l" t="t" r="r" b="b"/>
            <a:pathLst>
              <a:path w="1539706" h="1539706">
                <a:moveTo>
                  <a:pt x="0" y="0"/>
                </a:moveTo>
                <a:lnTo>
                  <a:pt x="1539706" y="0"/>
                </a:lnTo>
                <a:lnTo>
                  <a:pt x="1539706" y="1539706"/>
                </a:lnTo>
                <a:lnTo>
                  <a:pt x="0" y="1539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5" name="Freeform 12"/>
          <p:cNvSpPr/>
          <p:nvPr/>
        </p:nvSpPr>
        <p:spPr>
          <a:xfrm>
            <a:off x="13179616" y="8115300"/>
            <a:ext cx="1222183" cy="1222183"/>
          </a:xfrm>
          <a:custGeom>
            <a:avLst/>
            <a:gdLst/>
            <a:ahLst/>
            <a:cxnLst/>
            <a:rect l="l" t="t" r="r" b="b"/>
            <a:pathLst>
              <a:path w="1542722" h="1542722">
                <a:moveTo>
                  <a:pt x="0" y="0"/>
                </a:moveTo>
                <a:lnTo>
                  <a:pt x="1542721" y="0"/>
                </a:lnTo>
                <a:lnTo>
                  <a:pt x="1542721" y="1542722"/>
                </a:lnTo>
                <a:lnTo>
                  <a:pt x="0" y="1542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6" name="Freeform 9"/>
          <p:cNvSpPr/>
          <p:nvPr/>
        </p:nvSpPr>
        <p:spPr>
          <a:xfrm>
            <a:off x="15334702" y="7905203"/>
            <a:ext cx="1353097" cy="1353097"/>
          </a:xfrm>
          <a:custGeom>
            <a:avLst/>
            <a:gdLst/>
            <a:ahLst/>
            <a:cxnLst/>
            <a:rect l="l" t="t" r="r" b="b"/>
            <a:pathLst>
              <a:path w="1768545" h="1768545">
                <a:moveTo>
                  <a:pt x="0" y="0"/>
                </a:moveTo>
                <a:lnTo>
                  <a:pt x="1768544" y="0"/>
                </a:lnTo>
                <a:lnTo>
                  <a:pt x="1768544" y="1768545"/>
                </a:lnTo>
                <a:lnTo>
                  <a:pt x="0" y="176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g마켓글꼴">
      <a:majorFont>
        <a:latin typeface="G마켓 산스 TTF Light"/>
        <a:ea typeface="G마켓 산스 TTF Light"/>
        <a:cs typeface="Times New Roman"/>
      </a:majorFont>
      <a:minorFont>
        <a:latin typeface="G마켓 산스 TTF Light"/>
        <a:ea typeface="G마켓 산스 TTF Light"/>
        <a:cs typeface="Arial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개인 ppt</Template>
  <TotalTime>457</TotalTime>
  <Words>3000</Words>
  <Application>Microsoft Office PowerPoint</Application>
  <PresentationFormat>사용자 지정</PresentationFormat>
  <Paragraphs>734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Exo</vt:lpstr>
      <vt:lpstr>G마켓 산스 TTF Bold</vt:lpstr>
      <vt:lpstr>G마켓 산스 TTF Light</vt:lpstr>
      <vt:lpstr>G마켓 산스 TTF Medium</vt:lpstr>
      <vt:lpstr>Arial</vt:lpstr>
      <vt:lpstr>Calibri</vt:lpstr>
      <vt:lpstr>Franklin Gothic Book</vt:lpstr>
      <vt:lpstr>Open Sans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tj-bu-707-16</dc:creator>
  <cp:lastModifiedBy>tj-bu-707-16</cp:lastModifiedBy>
  <cp:revision>34</cp:revision>
  <dcterms:created xsi:type="dcterms:W3CDTF">2024-09-09T00:47:21Z</dcterms:created>
  <dcterms:modified xsi:type="dcterms:W3CDTF">2024-09-12T03:43:31Z</dcterms:modified>
  <cp:version/>
</cp:coreProperties>
</file>